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4089" r:id="rId1"/>
  </p:sldMasterIdLst>
  <p:notesMasterIdLst>
    <p:notesMasterId r:id="rId20"/>
  </p:notesMasterIdLst>
  <p:handoutMasterIdLst>
    <p:handoutMasterId r:id="rId21"/>
  </p:handoutMasterIdLst>
  <p:sldIdLst>
    <p:sldId id="393" r:id="rId2"/>
    <p:sldId id="1650" r:id="rId3"/>
    <p:sldId id="261" r:id="rId4"/>
    <p:sldId id="1608" r:id="rId5"/>
    <p:sldId id="1603" r:id="rId6"/>
    <p:sldId id="1605" r:id="rId7"/>
    <p:sldId id="1654" r:id="rId8"/>
    <p:sldId id="1655" r:id="rId9"/>
    <p:sldId id="1665" r:id="rId10"/>
    <p:sldId id="1653" r:id="rId11"/>
    <p:sldId id="1658" r:id="rId12"/>
    <p:sldId id="1659" r:id="rId13"/>
    <p:sldId id="1660" r:id="rId14"/>
    <p:sldId id="1661" r:id="rId15"/>
    <p:sldId id="1662" r:id="rId16"/>
    <p:sldId id="1663" r:id="rId17"/>
    <p:sldId id="1664" r:id="rId18"/>
    <p:sldId id="39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224707-EB7A-6975-F4BD-709AFD64D5A0}" name="Stephen Slawsky" initials="SS" userId="S::slawsky@un.org::789574ab-ca73-4eca-ac48-8777a8e615b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 Mensah" initials="CM" lastIdx="17" clrIdx="0">
    <p:extLst>
      <p:ext uri="{19B8F6BF-5375-455C-9EA6-DF929625EA0E}">
        <p15:presenceInfo xmlns:p15="http://schemas.microsoft.com/office/powerpoint/2012/main" userId="S::chris.mensah@un.org::f3cf6d63-c497-4260-a326-b01d5d1cd4ac" providerId="AD"/>
      </p:ext>
    </p:extLst>
  </p:cmAuthor>
  <p:cmAuthor id="2" name="Marie-Pia Tixier" initials="MPT" lastIdx="1" clrIdx="1">
    <p:extLst>
      <p:ext uri="{19B8F6BF-5375-455C-9EA6-DF929625EA0E}">
        <p15:presenceInfo xmlns:p15="http://schemas.microsoft.com/office/powerpoint/2012/main" userId="S::marie-pia.tixier@un.org::9b5e4156-1e5d-4a02-9c87-86e2e4523c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8D9"/>
    <a:srgbClr val="1482AC"/>
    <a:srgbClr val="00B2E3"/>
    <a:srgbClr val="FF9933"/>
    <a:srgbClr val="FF9300"/>
    <a:srgbClr val="00A0DB"/>
    <a:srgbClr val="FFCC00"/>
    <a:srgbClr val="CFDFF7"/>
    <a:srgbClr val="14B9E7"/>
    <a:srgbClr val="942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509C9A-F2FB-C65A-70C5-0CADEA32A82F}" v="13" dt="2023-01-24T07:45:05.014"/>
    <p1510:client id="{A3C72E3F-3196-6500-4B89-C810D17789A3}" v="1" dt="2023-01-24T07:35:48.603"/>
    <p1510:client id="{C6075189-3663-4AAC-A109-E70C27B57A91}" v="262" dt="2023-01-24T12:59:28.274"/>
    <p1510:client id="{F148F9B3-04E6-834A-93A8-F3BBA917D7EF}" v="956" dt="2023-01-24T14:00:30.4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7" autoAdjust="0"/>
    <p:restoredTop sz="90699" autoAdjust="0"/>
  </p:normalViewPr>
  <p:slideViewPr>
    <p:cSldViewPr snapToGrid="0" snapToObjects="1">
      <p:cViewPr varScale="1">
        <p:scale>
          <a:sx n="47" d="100"/>
          <a:sy n="47" d="100"/>
        </p:scale>
        <p:origin x="898" y="51"/>
      </p:cViewPr>
      <p:guideLst/>
    </p:cSldViewPr>
  </p:slideViewPr>
  <p:notesTextViewPr>
    <p:cViewPr>
      <p:scale>
        <a:sx n="1" d="1"/>
        <a:sy n="1" d="1"/>
      </p:scale>
      <p:origin x="0" y="0"/>
    </p:cViewPr>
  </p:notesTextViewPr>
  <p:notesViewPr>
    <p:cSldViewPr snapToGrid="0" snapToObjects="1">
      <p:cViewPr varScale="1">
        <p:scale>
          <a:sx n="83" d="100"/>
          <a:sy n="83"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2E2678-72E1-7E46-B067-EDE22C07B80F}" type="datetimeFigureOut">
              <a:rPr lang="en-US" smtClean="0"/>
              <a:t>1/24/2023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B9862A-C43F-5C4D-A9D3-BAC1A38741CD}" type="slidenum">
              <a:rPr lang="en-US" smtClean="0"/>
              <a:t>‹#›</a:t>
            </a:fld>
            <a:endParaRPr lang="en-US"/>
          </a:p>
        </p:txBody>
      </p:sp>
    </p:spTree>
    <p:extLst>
      <p:ext uri="{BB962C8B-B14F-4D97-AF65-F5344CB8AC3E}">
        <p14:creationId xmlns:p14="http://schemas.microsoft.com/office/powerpoint/2010/main" val="521408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ACDA76-1926-8744-9989-F41125C3BC00}"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6C5B2-41DD-BF4F-9067-4283D7F96C1E}" type="slidenum">
              <a:rPr lang="en-US" smtClean="0"/>
              <a:t>‹#›</a:t>
            </a:fld>
            <a:endParaRPr lang="en-US"/>
          </a:p>
        </p:txBody>
      </p:sp>
    </p:spTree>
    <p:extLst>
      <p:ext uri="{BB962C8B-B14F-4D97-AF65-F5344CB8AC3E}">
        <p14:creationId xmlns:p14="http://schemas.microsoft.com/office/powerpoint/2010/main" val="2041312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4320" y="4258818"/>
            <a:ext cx="6318504" cy="3742182"/>
          </a:xfrm>
        </p:spPr>
        <p:txBody>
          <a:bodyPr/>
          <a:lstStyle/>
          <a:p>
            <a:endParaRPr lang="en-GB" dirty="0"/>
          </a:p>
        </p:txBody>
      </p:sp>
      <p:sp>
        <p:nvSpPr>
          <p:cNvPr id="4" name="Slide Number Placeholder 3"/>
          <p:cNvSpPr>
            <a:spLocks noGrp="1"/>
          </p:cNvSpPr>
          <p:nvPr>
            <p:ph type="sldNum" sz="quarter" idx="5"/>
          </p:nvPr>
        </p:nvSpPr>
        <p:spPr/>
        <p:txBody>
          <a:bodyPr/>
          <a:lstStyle/>
          <a:p>
            <a:fld id="{D856C5B2-41DD-BF4F-9067-4283D7F96C1E}" type="slidenum">
              <a:rPr lang="en-US" smtClean="0"/>
              <a:t>2</a:t>
            </a:fld>
            <a:endParaRPr lang="en-US"/>
          </a:p>
        </p:txBody>
      </p:sp>
    </p:spTree>
    <p:extLst>
      <p:ext uri="{BB962C8B-B14F-4D97-AF65-F5344CB8AC3E}">
        <p14:creationId xmlns:p14="http://schemas.microsoft.com/office/powerpoint/2010/main" val="2393037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5030" y="4400550"/>
            <a:ext cx="6098650" cy="3600450"/>
          </a:xfrm>
        </p:spPr>
        <p:txBody>
          <a:bodyPr/>
          <a:lstStyle/>
          <a:p>
            <a:endParaRPr lang="en-US"/>
          </a:p>
        </p:txBody>
      </p:sp>
      <p:sp>
        <p:nvSpPr>
          <p:cNvPr id="4" name="Slide Number Placeholder 3"/>
          <p:cNvSpPr>
            <a:spLocks noGrp="1"/>
          </p:cNvSpPr>
          <p:nvPr>
            <p:ph type="sldNum" sz="quarter" idx="5"/>
          </p:nvPr>
        </p:nvSpPr>
        <p:spPr/>
        <p:txBody>
          <a:bodyPr/>
          <a:lstStyle/>
          <a:p>
            <a:fld id="{D856C5B2-41DD-BF4F-9067-4283D7F96C1E}" type="slidenum">
              <a:rPr lang="en-US" smtClean="0"/>
              <a:t>15</a:t>
            </a:fld>
            <a:endParaRPr lang="en-US"/>
          </a:p>
        </p:txBody>
      </p:sp>
    </p:spTree>
    <p:extLst>
      <p:ext uri="{BB962C8B-B14F-4D97-AF65-F5344CB8AC3E}">
        <p14:creationId xmlns:p14="http://schemas.microsoft.com/office/powerpoint/2010/main" val="1851624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5030" y="4400550"/>
            <a:ext cx="6098650" cy="3600450"/>
          </a:xfrm>
        </p:spPr>
        <p:txBody>
          <a:bodyPr/>
          <a:lstStyle/>
          <a:p>
            <a:endParaRPr lang="en-US"/>
          </a:p>
        </p:txBody>
      </p:sp>
      <p:sp>
        <p:nvSpPr>
          <p:cNvPr id="4" name="Slide Number Placeholder 3"/>
          <p:cNvSpPr>
            <a:spLocks noGrp="1"/>
          </p:cNvSpPr>
          <p:nvPr>
            <p:ph type="sldNum" sz="quarter" idx="5"/>
          </p:nvPr>
        </p:nvSpPr>
        <p:spPr/>
        <p:txBody>
          <a:bodyPr/>
          <a:lstStyle/>
          <a:p>
            <a:fld id="{D856C5B2-41DD-BF4F-9067-4283D7F96C1E}" type="slidenum">
              <a:rPr lang="en-US" smtClean="0"/>
              <a:t>16</a:t>
            </a:fld>
            <a:endParaRPr lang="en-US"/>
          </a:p>
        </p:txBody>
      </p:sp>
    </p:spTree>
    <p:extLst>
      <p:ext uri="{BB962C8B-B14F-4D97-AF65-F5344CB8AC3E}">
        <p14:creationId xmlns:p14="http://schemas.microsoft.com/office/powerpoint/2010/main" val="3865712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4320" y="4258818"/>
            <a:ext cx="6318504" cy="3742182"/>
          </a:xfrm>
        </p:spPr>
        <p:txBody>
          <a:bodyPr/>
          <a:lstStyle/>
          <a:p>
            <a:endParaRPr lang="en-GB" dirty="0"/>
          </a:p>
        </p:txBody>
      </p:sp>
      <p:sp>
        <p:nvSpPr>
          <p:cNvPr id="4" name="Slide Number Placeholder 3"/>
          <p:cNvSpPr>
            <a:spLocks noGrp="1"/>
          </p:cNvSpPr>
          <p:nvPr>
            <p:ph type="sldNum" sz="quarter" idx="5"/>
          </p:nvPr>
        </p:nvSpPr>
        <p:spPr/>
        <p:txBody>
          <a:bodyPr/>
          <a:lstStyle/>
          <a:p>
            <a:fld id="{D856C5B2-41DD-BF4F-9067-4283D7F96C1E}" type="slidenum">
              <a:rPr lang="en-US" smtClean="0"/>
              <a:t>3</a:t>
            </a:fld>
            <a:endParaRPr lang="en-US"/>
          </a:p>
        </p:txBody>
      </p:sp>
    </p:spTree>
    <p:extLst>
      <p:ext uri="{BB962C8B-B14F-4D97-AF65-F5344CB8AC3E}">
        <p14:creationId xmlns:p14="http://schemas.microsoft.com/office/powerpoint/2010/main" val="698639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Annualised in 2019</a:t>
            </a:r>
          </a:p>
          <a:p>
            <a:r>
              <a:rPr lang="en-GB"/>
              <a:t>Plans derived from goals and resolutions of intergovernmental organs including GA, SC, ECOSOC, HRC</a:t>
            </a:r>
          </a:p>
        </p:txBody>
      </p:sp>
      <p:sp>
        <p:nvSpPr>
          <p:cNvPr id="4" name="Slide Number Placeholder 3"/>
          <p:cNvSpPr>
            <a:spLocks noGrp="1"/>
          </p:cNvSpPr>
          <p:nvPr>
            <p:ph type="sldNum" sz="quarter" idx="5"/>
          </p:nvPr>
        </p:nvSpPr>
        <p:spPr/>
        <p:txBody>
          <a:bodyPr/>
          <a:lstStyle/>
          <a:p>
            <a:fld id="{D856C5B2-41DD-BF4F-9067-4283D7F96C1E}" type="slidenum">
              <a:rPr lang="en-US" smtClean="0"/>
              <a:t>8</a:t>
            </a:fld>
            <a:endParaRPr lang="en-US"/>
          </a:p>
        </p:txBody>
      </p:sp>
    </p:spTree>
    <p:extLst>
      <p:ext uri="{BB962C8B-B14F-4D97-AF65-F5344CB8AC3E}">
        <p14:creationId xmlns:p14="http://schemas.microsoft.com/office/powerpoint/2010/main" val="1314401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Subsidiary organs of the GA</a:t>
            </a:r>
          </a:p>
          <a:p>
            <a:r>
              <a:rPr lang="en-GB" dirty="0"/>
              <a:t>Advisory bodies</a:t>
            </a:r>
          </a:p>
        </p:txBody>
      </p:sp>
      <p:sp>
        <p:nvSpPr>
          <p:cNvPr id="4" name="Slide Number Placeholder 3"/>
          <p:cNvSpPr>
            <a:spLocks noGrp="1"/>
          </p:cNvSpPr>
          <p:nvPr>
            <p:ph type="sldNum" sz="quarter" idx="5"/>
          </p:nvPr>
        </p:nvSpPr>
        <p:spPr/>
        <p:txBody>
          <a:bodyPr/>
          <a:lstStyle/>
          <a:p>
            <a:fld id="{D856C5B2-41DD-BF4F-9067-4283D7F96C1E}" type="slidenum">
              <a:rPr lang="en-US" smtClean="0"/>
              <a:t>9</a:t>
            </a:fld>
            <a:endParaRPr lang="en-US"/>
          </a:p>
        </p:txBody>
      </p:sp>
    </p:spTree>
    <p:extLst>
      <p:ext uri="{BB962C8B-B14F-4D97-AF65-F5344CB8AC3E}">
        <p14:creationId xmlns:p14="http://schemas.microsoft.com/office/powerpoint/2010/main" val="2582400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5030" y="4400550"/>
            <a:ext cx="6098650" cy="3600450"/>
          </a:xfrm>
        </p:spPr>
        <p:txBody>
          <a:bodyPr/>
          <a:lstStyle/>
          <a:p>
            <a:endParaRPr lang="en-US"/>
          </a:p>
        </p:txBody>
      </p:sp>
      <p:sp>
        <p:nvSpPr>
          <p:cNvPr id="4" name="Slide Number Placeholder 3"/>
          <p:cNvSpPr>
            <a:spLocks noGrp="1"/>
          </p:cNvSpPr>
          <p:nvPr>
            <p:ph type="sldNum" sz="quarter" idx="5"/>
          </p:nvPr>
        </p:nvSpPr>
        <p:spPr/>
        <p:txBody>
          <a:bodyPr/>
          <a:lstStyle/>
          <a:p>
            <a:fld id="{D856C5B2-41DD-BF4F-9067-4283D7F96C1E}" type="slidenum">
              <a:rPr lang="en-US" smtClean="0"/>
              <a:t>10</a:t>
            </a:fld>
            <a:endParaRPr lang="en-US"/>
          </a:p>
        </p:txBody>
      </p:sp>
    </p:spTree>
    <p:extLst>
      <p:ext uri="{BB962C8B-B14F-4D97-AF65-F5344CB8AC3E}">
        <p14:creationId xmlns:p14="http://schemas.microsoft.com/office/powerpoint/2010/main" val="3788736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5030" y="4400550"/>
            <a:ext cx="6098650" cy="3600450"/>
          </a:xfrm>
        </p:spPr>
        <p:txBody>
          <a:bodyPr/>
          <a:lstStyle/>
          <a:p>
            <a:endParaRPr lang="en-US"/>
          </a:p>
        </p:txBody>
      </p:sp>
      <p:sp>
        <p:nvSpPr>
          <p:cNvPr id="4" name="Slide Number Placeholder 3"/>
          <p:cNvSpPr>
            <a:spLocks noGrp="1"/>
          </p:cNvSpPr>
          <p:nvPr>
            <p:ph type="sldNum" sz="quarter" idx="5"/>
          </p:nvPr>
        </p:nvSpPr>
        <p:spPr/>
        <p:txBody>
          <a:bodyPr/>
          <a:lstStyle/>
          <a:p>
            <a:fld id="{D856C5B2-41DD-BF4F-9067-4283D7F96C1E}" type="slidenum">
              <a:rPr lang="en-US" smtClean="0"/>
              <a:t>11</a:t>
            </a:fld>
            <a:endParaRPr lang="en-US"/>
          </a:p>
        </p:txBody>
      </p:sp>
    </p:spTree>
    <p:extLst>
      <p:ext uri="{BB962C8B-B14F-4D97-AF65-F5344CB8AC3E}">
        <p14:creationId xmlns:p14="http://schemas.microsoft.com/office/powerpoint/2010/main" val="2814312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5030" y="4400550"/>
            <a:ext cx="6098650" cy="3600450"/>
          </a:xfrm>
        </p:spPr>
        <p:txBody>
          <a:bodyPr/>
          <a:lstStyle/>
          <a:p>
            <a:endParaRPr lang="en-US"/>
          </a:p>
        </p:txBody>
      </p:sp>
      <p:sp>
        <p:nvSpPr>
          <p:cNvPr id="4" name="Slide Number Placeholder 3"/>
          <p:cNvSpPr>
            <a:spLocks noGrp="1"/>
          </p:cNvSpPr>
          <p:nvPr>
            <p:ph type="sldNum" sz="quarter" idx="5"/>
          </p:nvPr>
        </p:nvSpPr>
        <p:spPr/>
        <p:txBody>
          <a:bodyPr/>
          <a:lstStyle/>
          <a:p>
            <a:fld id="{D856C5B2-41DD-BF4F-9067-4283D7F96C1E}" type="slidenum">
              <a:rPr lang="en-US" smtClean="0"/>
              <a:t>12</a:t>
            </a:fld>
            <a:endParaRPr lang="en-US"/>
          </a:p>
        </p:txBody>
      </p:sp>
    </p:spTree>
    <p:extLst>
      <p:ext uri="{BB962C8B-B14F-4D97-AF65-F5344CB8AC3E}">
        <p14:creationId xmlns:p14="http://schemas.microsoft.com/office/powerpoint/2010/main" val="1265747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5030" y="4400550"/>
            <a:ext cx="6098650" cy="3600450"/>
          </a:xfrm>
        </p:spPr>
        <p:txBody>
          <a:bodyPr/>
          <a:lstStyle/>
          <a:p>
            <a:endParaRPr lang="en-US"/>
          </a:p>
        </p:txBody>
      </p:sp>
      <p:sp>
        <p:nvSpPr>
          <p:cNvPr id="4" name="Slide Number Placeholder 3"/>
          <p:cNvSpPr>
            <a:spLocks noGrp="1"/>
          </p:cNvSpPr>
          <p:nvPr>
            <p:ph type="sldNum" sz="quarter" idx="5"/>
          </p:nvPr>
        </p:nvSpPr>
        <p:spPr/>
        <p:txBody>
          <a:bodyPr/>
          <a:lstStyle/>
          <a:p>
            <a:fld id="{D856C5B2-41DD-BF4F-9067-4283D7F96C1E}" type="slidenum">
              <a:rPr lang="en-US" smtClean="0"/>
              <a:t>13</a:t>
            </a:fld>
            <a:endParaRPr lang="en-US"/>
          </a:p>
        </p:txBody>
      </p:sp>
    </p:spTree>
    <p:extLst>
      <p:ext uri="{BB962C8B-B14F-4D97-AF65-F5344CB8AC3E}">
        <p14:creationId xmlns:p14="http://schemas.microsoft.com/office/powerpoint/2010/main" val="3038508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5030" y="4400550"/>
            <a:ext cx="6098650" cy="3600450"/>
          </a:xfrm>
        </p:spPr>
        <p:txBody>
          <a:bodyPr/>
          <a:lstStyle/>
          <a:p>
            <a:endParaRPr lang="en-US"/>
          </a:p>
        </p:txBody>
      </p:sp>
      <p:sp>
        <p:nvSpPr>
          <p:cNvPr id="4" name="Slide Number Placeholder 3"/>
          <p:cNvSpPr>
            <a:spLocks noGrp="1"/>
          </p:cNvSpPr>
          <p:nvPr>
            <p:ph type="sldNum" sz="quarter" idx="5"/>
          </p:nvPr>
        </p:nvSpPr>
        <p:spPr/>
        <p:txBody>
          <a:bodyPr/>
          <a:lstStyle/>
          <a:p>
            <a:fld id="{D856C5B2-41DD-BF4F-9067-4283D7F96C1E}" type="slidenum">
              <a:rPr lang="en-US" smtClean="0"/>
              <a:t>14</a:t>
            </a:fld>
            <a:endParaRPr lang="en-US"/>
          </a:p>
        </p:txBody>
      </p:sp>
    </p:spTree>
    <p:extLst>
      <p:ext uri="{BB962C8B-B14F-4D97-AF65-F5344CB8AC3E}">
        <p14:creationId xmlns:p14="http://schemas.microsoft.com/office/powerpoint/2010/main" val="877405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unhabitat.org/" TargetMode="External"/><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1"/>
            <a:ext cx="12191999" cy="4315676"/>
          </a:xfrm>
        </p:spPr>
        <p:txBody>
          <a:bodyPr/>
          <a:lstStyle>
            <a:lvl1pPr>
              <a:lnSpc>
                <a:spcPct val="100000"/>
              </a:lnSpc>
              <a:spcBef>
                <a:spcPts val="0"/>
              </a:spcBef>
              <a:spcAft>
                <a:spcPts val="0"/>
              </a:spcAft>
              <a:defRPr sz="2000" b="0" i="1" baseline="0">
                <a:solidFill>
                  <a:schemeClr val="bg1">
                    <a:lumMod val="50000"/>
                  </a:schemeClr>
                </a:solidFill>
                <a:latin typeface="Calibri Light" panose="020F0302020204030204" pitchFamily="34" charset="0"/>
                <a:cs typeface="Calibri Light" panose="020F0302020204030204" pitchFamily="34" charset="0"/>
              </a:defRPr>
            </a:lvl1pPr>
          </a:lstStyle>
          <a:p>
            <a:r>
              <a:rPr lang="en-US" dirty="0"/>
              <a:t>Drag relevant picture/photo to </a:t>
            </a:r>
          </a:p>
          <a:p>
            <a:r>
              <a:rPr lang="en-US" dirty="0"/>
              <a:t>placeholder or click icon to add</a:t>
            </a:r>
          </a:p>
        </p:txBody>
      </p:sp>
      <p:sp>
        <p:nvSpPr>
          <p:cNvPr id="3" name="Subtitle 2"/>
          <p:cNvSpPr>
            <a:spLocks noGrp="1"/>
          </p:cNvSpPr>
          <p:nvPr>
            <p:ph type="subTitle" idx="1" hasCustomPrompt="1"/>
          </p:nvPr>
        </p:nvSpPr>
        <p:spPr>
          <a:xfrm>
            <a:off x="8610600" y="4865732"/>
            <a:ext cx="3124199" cy="976224"/>
          </a:xfrm>
        </p:spPr>
        <p:txBody>
          <a:bodyPr lIns="91440" rIns="91440" anchor="ctr">
            <a:normAutofit/>
          </a:bodyPr>
          <a:lstStyle>
            <a:lvl1pPr marL="0" indent="0" algn="l">
              <a:lnSpc>
                <a:spcPct val="100000"/>
              </a:lnSpc>
              <a:spcBef>
                <a:spcPts val="0"/>
              </a:spcBef>
              <a:buNone/>
              <a:defRPr sz="1800" b="0" i="0" baseline="0">
                <a:solidFill>
                  <a:srgbClr val="0498DA"/>
                </a:solidFill>
                <a:latin typeface="Calibri" panose="020F0502020204030204" pitchFamily="34" charset="0"/>
                <a:cs typeface="Calibri" panose="020F0502020204030204" pitchFamily="34" charset="0"/>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Presenter’s </a:t>
            </a:r>
            <a:r>
              <a:rPr lang="en-US" altLang="zh-CN" dirty="0"/>
              <a:t>Name</a:t>
            </a:r>
            <a:br>
              <a:rPr lang="en-US" altLang="zh-CN" dirty="0"/>
            </a:br>
            <a:r>
              <a:rPr lang="en-US" altLang="zh-CN" dirty="0"/>
              <a:t>Title</a:t>
            </a:r>
            <a:r>
              <a:rPr lang="zh-CN" altLang="en-US" dirty="0"/>
              <a:t> </a:t>
            </a:r>
            <a:br>
              <a:rPr lang="en-US" altLang="zh-CN" dirty="0"/>
            </a:br>
            <a:r>
              <a:rPr lang="en-US" altLang="zh-CN" dirty="0"/>
              <a:t>Office</a:t>
            </a:r>
            <a:br>
              <a:rPr lang="en-US" altLang="zh-CN" dirty="0"/>
            </a:br>
            <a:r>
              <a:rPr lang="en-US" altLang="zh-CN" dirty="0"/>
              <a:t>Email</a:t>
            </a:r>
            <a:endParaRPr lang="en-US" dirty="0"/>
          </a:p>
        </p:txBody>
      </p:sp>
      <p:cxnSp>
        <p:nvCxnSpPr>
          <p:cNvPr id="8" name="Straight Connector 7"/>
          <p:cNvCxnSpPr>
            <a:cxnSpLocks/>
          </p:cNvCxnSpPr>
          <p:nvPr/>
        </p:nvCxnSpPr>
        <p:spPr>
          <a:xfrm flipV="1">
            <a:off x="8272543" y="4878388"/>
            <a:ext cx="0" cy="963568"/>
          </a:xfrm>
          <a:prstGeom prst="line">
            <a:avLst/>
          </a:prstGeom>
          <a:ln w="19050">
            <a:solidFill>
              <a:srgbClr val="0498DA"/>
            </a:solidFill>
          </a:ln>
        </p:spPr>
        <p:style>
          <a:lnRef idx="1">
            <a:schemeClr val="accent1"/>
          </a:lnRef>
          <a:fillRef idx="0">
            <a:schemeClr val="accent1"/>
          </a:fillRef>
          <a:effectRef idx="0">
            <a:schemeClr val="accent1"/>
          </a:effectRef>
          <a:fontRef idx="minor">
            <a:schemeClr val="tx1"/>
          </a:fontRef>
        </p:style>
      </p:cxnSp>
      <p:sp>
        <p:nvSpPr>
          <p:cNvPr id="11" name="Text Placeholder 15"/>
          <p:cNvSpPr>
            <a:spLocks noGrp="1"/>
          </p:cNvSpPr>
          <p:nvPr>
            <p:ph type="body" sz="quarter" idx="14" hasCustomPrompt="1"/>
          </p:nvPr>
        </p:nvSpPr>
        <p:spPr>
          <a:xfrm>
            <a:off x="6155703" y="4103959"/>
            <a:ext cx="5593380" cy="139798"/>
          </a:xfrm>
        </p:spPr>
        <p:txBody>
          <a:bodyPr anchor="b" anchorCtr="0">
            <a:normAutofit/>
          </a:bodyPr>
          <a:lstStyle>
            <a:lvl1pPr marL="0" algn="r" defTabSz="914400" rtl="0" eaLnBrk="1" latinLnBrk="0" hangingPunct="1">
              <a:defRPr lang="en-GB" sz="1000" b="1" i="1" kern="1200" dirty="0">
                <a:solidFill>
                  <a:schemeClr val="bg1"/>
                </a:solidFill>
                <a:latin typeface="Calibri" panose="020F0502020204030204" pitchFamily="34" charset="0"/>
                <a:ea typeface="+mn-ea"/>
                <a:cs typeface="Calibri" panose="020F0502020204030204" pitchFamily="34" charset="0"/>
              </a:defRPr>
            </a:lvl1pPr>
          </a:lstStyle>
          <a:p>
            <a:pPr lvl="0"/>
            <a:r>
              <a:rPr lang="en-GB" dirty="0"/>
              <a:t>Description of Photo</a:t>
            </a:r>
          </a:p>
        </p:txBody>
      </p:sp>
      <p:sp>
        <p:nvSpPr>
          <p:cNvPr id="22" name="Title 21">
            <a:extLst>
              <a:ext uri="{FF2B5EF4-FFF2-40B4-BE49-F238E27FC236}">
                <a16:creationId xmlns:a16="http://schemas.microsoft.com/office/drawing/2014/main" id="{185B0DF9-4A47-5144-8A68-D4B67F0DF019}"/>
              </a:ext>
            </a:extLst>
          </p:cNvPr>
          <p:cNvSpPr>
            <a:spLocks noGrp="1"/>
          </p:cNvSpPr>
          <p:nvPr>
            <p:ph type="title" hasCustomPrompt="1"/>
          </p:nvPr>
        </p:nvSpPr>
        <p:spPr>
          <a:xfrm>
            <a:off x="442914" y="4865732"/>
            <a:ext cx="7500936" cy="963568"/>
          </a:xfrm>
        </p:spPr>
        <p:txBody>
          <a:bodyPr anchor="ctr"/>
          <a:lstStyle>
            <a:lvl1pPr algn="r">
              <a:defRPr b="1" i="0" cap="none">
                <a:latin typeface="Calibri" panose="020F0502020204030204" pitchFamily="34" charset="0"/>
                <a:cs typeface="Calibri" panose="020F0502020204030204" pitchFamily="34" charset="0"/>
              </a:defRPr>
            </a:lvl1pPr>
          </a:lstStyle>
          <a:p>
            <a:r>
              <a:rPr lang="en-GB" dirty="0"/>
              <a:t>Click to Edit Master Title Style (maximum 2 lines)</a:t>
            </a:r>
            <a:endParaRPr lang="en-KE" dirty="0"/>
          </a:p>
        </p:txBody>
      </p:sp>
      <p:pic>
        <p:nvPicPr>
          <p:cNvPr id="12" name="Graphic 11">
            <a:extLst>
              <a:ext uri="{FF2B5EF4-FFF2-40B4-BE49-F238E27FC236}">
                <a16:creationId xmlns:a16="http://schemas.microsoft.com/office/drawing/2014/main" id="{D9609F50-2630-9D40-81AB-6CB3F3448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86750" y="6224537"/>
            <a:ext cx="3462337" cy="413534"/>
          </a:xfrm>
          <a:prstGeom prst="rect">
            <a:avLst/>
          </a:prstGeom>
        </p:spPr>
      </p:pic>
    </p:spTree>
    <p:extLst>
      <p:ext uri="{BB962C8B-B14F-4D97-AF65-F5344CB8AC3E}">
        <p14:creationId xmlns:p14="http://schemas.microsoft.com/office/powerpoint/2010/main" val="129450734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id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AB801A-2FC6-184F-B8A1-7475E4D87B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664731"/>
            <a:ext cx="12192001" cy="1190942"/>
          </a:xfrm>
          <a:prstGeom prst="rect">
            <a:avLst/>
          </a:prstGeom>
        </p:spPr>
      </p:pic>
      <p:sp>
        <p:nvSpPr>
          <p:cNvPr id="6" name="Title 4">
            <a:extLst>
              <a:ext uri="{FF2B5EF4-FFF2-40B4-BE49-F238E27FC236}">
                <a16:creationId xmlns:a16="http://schemas.microsoft.com/office/drawing/2014/main" id="{35ED270F-A9BE-7149-9486-BCD652384933}"/>
              </a:ext>
            </a:extLst>
          </p:cNvPr>
          <p:cNvSpPr txBox="1">
            <a:spLocks/>
          </p:cNvSpPr>
          <p:nvPr userDrawn="1"/>
        </p:nvSpPr>
        <p:spPr>
          <a:xfrm>
            <a:off x="442913" y="1419420"/>
            <a:ext cx="11304051" cy="965005"/>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US" sz="10000" dirty="0">
                <a:solidFill>
                  <a:srgbClr val="14B9E7"/>
                </a:solidFill>
                <a:latin typeface="Calibri" panose="020F0502020204030204" pitchFamily="34" charset="0"/>
                <a:cs typeface="Calibri" panose="020F0502020204030204" pitchFamily="34" charset="0"/>
              </a:rPr>
              <a:t>Thank you!</a:t>
            </a:r>
            <a:endParaRPr lang="en-KE" sz="10000" dirty="0">
              <a:solidFill>
                <a:srgbClr val="14B9E7"/>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9D822AE9-C8CE-8740-86BB-865F697D3633}"/>
              </a:ext>
            </a:extLst>
          </p:cNvPr>
          <p:cNvSpPr txBox="1"/>
          <p:nvPr userDrawn="1"/>
        </p:nvSpPr>
        <p:spPr>
          <a:xfrm>
            <a:off x="374108" y="4157212"/>
            <a:ext cx="4826542" cy="707886"/>
          </a:xfrm>
          <a:prstGeom prst="rect">
            <a:avLst/>
          </a:prstGeom>
          <a:noFill/>
        </p:spPr>
        <p:txBody>
          <a:bodyPr wrap="square" rtlCol="0">
            <a:spAutoFit/>
          </a:bodyPr>
          <a:lstStyle/>
          <a:p>
            <a:pPr algn="l"/>
            <a:r>
              <a:rPr lang="en-KE" sz="4000" b="0" i="0" dirty="0">
                <a:solidFill>
                  <a:srgbClr val="00B2E3"/>
                </a:solidFill>
                <a:latin typeface="Calibri Light" panose="020F0302020204030204" pitchFamily="34" charset="0"/>
                <a:cs typeface="Calibri Light" panose="020F0302020204030204" pitchFamily="34" charset="0"/>
              </a:rPr>
              <a:t>www.unhabitat.org</a:t>
            </a:r>
          </a:p>
        </p:txBody>
      </p:sp>
      <p:pic>
        <p:nvPicPr>
          <p:cNvPr id="12" name="Graphic 11">
            <a:extLst>
              <a:ext uri="{FF2B5EF4-FFF2-40B4-BE49-F238E27FC236}">
                <a16:creationId xmlns:a16="http://schemas.microsoft.com/office/drawing/2014/main" id="{708B3D8C-8E98-714E-BE68-59C08D72B48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00899" y="4329114"/>
            <a:ext cx="4588929" cy="548092"/>
          </a:xfrm>
          <a:prstGeom prst="rect">
            <a:avLst/>
          </a:prstGeom>
        </p:spPr>
      </p:pic>
    </p:spTree>
    <p:extLst>
      <p:ext uri="{BB962C8B-B14F-4D97-AF65-F5344CB8AC3E}">
        <p14:creationId xmlns:p14="http://schemas.microsoft.com/office/powerpoint/2010/main" val="1114583018"/>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69050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52F6A-13FE-4849-A5DA-93F2A3543F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DD1E29-68E1-4402-84A4-4043E5FA01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236382-D480-403E-9AB0-5C000DF70B2A}"/>
              </a:ext>
            </a:extLst>
          </p:cNvPr>
          <p:cNvSpPr>
            <a:spLocks noGrp="1"/>
          </p:cNvSpPr>
          <p:nvPr>
            <p:ph type="dt" sz="half" idx="10"/>
          </p:nvPr>
        </p:nvSpPr>
        <p:spPr/>
        <p:txBody>
          <a:bodyPr/>
          <a:lstStyle/>
          <a:p>
            <a:fld id="{FDC23109-3B11-4726-87DD-B837E67213A6}" type="datetimeFigureOut">
              <a:rPr lang="en-US" smtClean="0"/>
              <a:t>1/24/2023</a:t>
            </a:fld>
            <a:endParaRPr lang="en-US" dirty="0"/>
          </a:p>
        </p:txBody>
      </p:sp>
      <p:sp>
        <p:nvSpPr>
          <p:cNvPr id="5" name="Footer Placeholder 4">
            <a:extLst>
              <a:ext uri="{FF2B5EF4-FFF2-40B4-BE49-F238E27FC236}">
                <a16:creationId xmlns:a16="http://schemas.microsoft.com/office/drawing/2014/main" id="{160A319B-0AA7-4EB7-8A56-46AE9D87A3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5B61AF-34C9-4726-B764-48C952F5B203}"/>
              </a:ext>
            </a:extLst>
          </p:cNvPr>
          <p:cNvSpPr>
            <a:spLocks noGrp="1"/>
          </p:cNvSpPr>
          <p:nvPr>
            <p:ph type="sldNum" sz="quarter" idx="12"/>
          </p:nvPr>
        </p:nvSpPr>
        <p:spPr/>
        <p:txBody>
          <a:bodyPr/>
          <a:lstStyle/>
          <a:p>
            <a:fld id="{208A520B-236C-4294-9157-D6518018AB51}" type="slidenum">
              <a:rPr lang="en-US" smtClean="0"/>
              <a:t>‹#›</a:t>
            </a:fld>
            <a:endParaRPr lang="en-US" dirty="0"/>
          </a:p>
        </p:txBody>
      </p:sp>
    </p:spTree>
    <p:extLst>
      <p:ext uri="{BB962C8B-B14F-4D97-AF65-F5344CB8AC3E}">
        <p14:creationId xmlns:p14="http://schemas.microsoft.com/office/powerpoint/2010/main" val="1438806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HILD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EA9DD3-3FB8-C1AE-A2F2-BF8A03E13605}"/>
              </a:ext>
            </a:extLst>
          </p:cNvPr>
          <p:cNvSpPr/>
          <p:nvPr userDrawn="1"/>
        </p:nvSpPr>
        <p:spPr>
          <a:xfrm>
            <a:off x="335359" y="6404236"/>
            <a:ext cx="11521281" cy="246221"/>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KE" sz="1600" b="0" i="0" u="none" strike="noStrike" cap="none" spc="0" normalizeH="0" baseline="0" dirty="0">
              <a:ln>
                <a:noFill/>
              </a:ln>
              <a:solidFill>
                <a:srgbClr val="FFFFFF"/>
              </a:solidFill>
              <a:effectLst/>
              <a:uFillTx/>
              <a:latin typeface="Roboto Lt" pitchFamily="2" charset="0"/>
              <a:ea typeface="Roboto Lt" pitchFamily="2" charset="0"/>
              <a:cs typeface="+mn-cs"/>
              <a:sym typeface="Helvetica Neue Medium"/>
            </a:endParaRPr>
          </a:p>
        </p:txBody>
      </p:sp>
      <p:cxnSp>
        <p:nvCxnSpPr>
          <p:cNvPr id="8" name="Straight Connector 7">
            <a:extLst>
              <a:ext uri="{FF2B5EF4-FFF2-40B4-BE49-F238E27FC236}">
                <a16:creationId xmlns:a16="http://schemas.microsoft.com/office/drawing/2014/main" id="{2278A2B8-814A-E7EB-14B0-07414FD3FF97}"/>
              </a:ext>
            </a:extLst>
          </p:cNvPr>
          <p:cNvCxnSpPr>
            <a:cxnSpLocks/>
          </p:cNvCxnSpPr>
          <p:nvPr userDrawn="1"/>
        </p:nvCxnSpPr>
        <p:spPr>
          <a:xfrm flipH="1">
            <a:off x="335360" y="6196693"/>
            <a:ext cx="11521280" cy="0"/>
          </a:xfrm>
          <a:prstGeom prst="line">
            <a:avLst/>
          </a:prstGeom>
          <a:noFill/>
          <a:ln w="12700" cap="flat">
            <a:solidFill>
              <a:srgbClr val="01B2E3"/>
            </a:solidFill>
            <a:prstDash val="solid"/>
            <a:miter lim="400000"/>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E44528EE-F6A2-E17C-02C5-9D3EFB739D07}"/>
              </a:ext>
            </a:extLst>
          </p:cNvPr>
          <p:cNvSpPr txBox="1"/>
          <p:nvPr userDrawn="1"/>
        </p:nvSpPr>
        <p:spPr>
          <a:xfrm>
            <a:off x="659396" y="6364677"/>
            <a:ext cx="4655554" cy="230832"/>
          </a:xfrm>
          <a:prstGeom prst="rect">
            <a:avLst/>
          </a:prstGeom>
          <a:noFill/>
        </p:spPr>
        <p:txBody>
          <a:bodyPr wrap="square" rtlCol="0">
            <a:spAutoFit/>
          </a:bodyPr>
          <a:lstStyle/>
          <a:p>
            <a:pPr algn="l"/>
            <a:r>
              <a:rPr lang="en-GB" sz="900" b="1" i="0" dirty="0">
                <a:solidFill>
                  <a:srgbClr val="00B2E3"/>
                </a:solidFill>
                <a:latin typeface="Roboto" panose="02000000000000000000" pitchFamily="2" charset="0"/>
                <a:ea typeface="Roboto" panose="02000000000000000000" pitchFamily="2" charset="0"/>
              </a:rPr>
              <a:t>UN-Habitat Induction</a:t>
            </a:r>
            <a:endParaRPr lang="en-KE" sz="900" b="1" i="0" dirty="0">
              <a:solidFill>
                <a:srgbClr val="00B2E3"/>
              </a:solidFill>
              <a:latin typeface="Roboto" panose="02000000000000000000" pitchFamily="2" charset="0"/>
              <a:ea typeface="Roboto" panose="02000000000000000000" pitchFamily="2" charset="0"/>
            </a:endParaRPr>
          </a:p>
        </p:txBody>
      </p:sp>
      <p:grpSp>
        <p:nvGrpSpPr>
          <p:cNvPr id="10" name="Group 9">
            <a:extLst>
              <a:ext uri="{FF2B5EF4-FFF2-40B4-BE49-F238E27FC236}">
                <a16:creationId xmlns:a16="http://schemas.microsoft.com/office/drawing/2014/main" id="{9E778ABE-0E17-8B0A-CEDA-D9133897A48B}"/>
              </a:ext>
            </a:extLst>
          </p:cNvPr>
          <p:cNvGrpSpPr/>
          <p:nvPr userDrawn="1"/>
        </p:nvGrpSpPr>
        <p:grpSpPr>
          <a:xfrm>
            <a:off x="7347674" y="6351421"/>
            <a:ext cx="3531214" cy="400110"/>
            <a:chOff x="15846813" y="12742606"/>
            <a:chExt cx="7062427" cy="800220"/>
          </a:xfrm>
        </p:grpSpPr>
        <p:pic>
          <p:nvPicPr>
            <p:cNvPr id="11" name="Graphic 10">
              <a:hlinkClick r:id="rId2"/>
              <a:extLst>
                <a:ext uri="{FF2B5EF4-FFF2-40B4-BE49-F238E27FC236}">
                  <a16:creationId xmlns:a16="http://schemas.microsoft.com/office/drawing/2014/main" id="{517F29C7-AD26-AF46-7FB6-F1301ED77A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846813" y="12797243"/>
              <a:ext cx="2881886" cy="598611"/>
            </a:xfrm>
            <a:prstGeom prst="rect">
              <a:avLst/>
            </a:prstGeom>
          </p:spPr>
        </p:pic>
        <p:sp>
          <p:nvSpPr>
            <p:cNvPr id="12" name="TextBox 11">
              <a:extLst>
                <a:ext uri="{FF2B5EF4-FFF2-40B4-BE49-F238E27FC236}">
                  <a16:creationId xmlns:a16="http://schemas.microsoft.com/office/drawing/2014/main" id="{CE517B50-3B18-454D-445B-F5CAB5A12513}"/>
                </a:ext>
              </a:extLst>
            </p:cNvPr>
            <p:cNvSpPr txBox="1"/>
            <p:nvPr/>
          </p:nvSpPr>
          <p:spPr>
            <a:xfrm>
              <a:off x="19294119" y="12742606"/>
              <a:ext cx="3615121" cy="800220"/>
            </a:xfrm>
            <a:prstGeom prst="rect">
              <a:avLst/>
            </a:prstGeom>
            <a:noFill/>
          </p:spPr>
          <p:txBody>
            <a:bodyPr wrap="square" rtlCol="0">
              <a:spAutoFit/>
            </a:bodyPr>
            <a:lstStyle/>
            <a:p>
              <a:pPr algn="l"/>
              <a:r>
                <a:rPr lang="en-GB" sz="1000" b="0" i="0" dirty="0">
                  <a:solidFill>
                    <a:srgbClr val="01B2E3"/>
                  </a:solidFill>
                  <a:latin typeface="Roboto" panose="02000000000000000000" pitchFamily="2" charset="0"/>
                  <a:ea typeface="Roboto" panose="02000000000000000000" pitchFamily="2" charset="0"/>
                  <a:cs typeface="Helvetica Neue Medium" panose="02000503000000020004" pitchFamily="2" charset="0"/>
                </a:rPr>
                <a:t>A better quality of life for all </a:t>
              </a:r>
            </a:p>
            <a:p>
              <a:pPr algn="l"/>
              <a:r>
                <a:rPr lang="en-GB" sz="1000" b="0" i="0" dirty="0">
                  <a:solidFill>
                    <a:srgbClr val="01B2E3"/>
                  </a:solidFill>
                  <a:latin typeface="Roboto" panose="02000000000000000000" pitchFamily="2" charset="0"/>
                  <a:ea typeface="Roboto" panose="02000000000000000000" pitchFamily="2" charset="0"/>
                  <a:cs typeface="Helvetica Neue Medium" panose="02000503000000020004" pitchFamily="2" charset="0"/>
                </a:rPr>
                <a:t>in an urbanizing world</a:t>
              </a:r>
              <a:endParaRPr lang="en-KE" sz="1000" b="0" i="0" dirty="0">
                <a:solidFill>
                  <a:srgbClr val="01B2E3"/>
                </a:solidFill>
                <a:latin typeface="Roboto" panose="02000000000000000000" pitchFamily="2" charset="0"/>
                <a:ea typeface="Roboto" panose="02000000000000000000" pitchFamily="2" charset="0"/>
                <a:cs typeface="Helvetica Neue Medium" panose="02000503000000020004" pitchFamily="2" charset="0"/>
              </a:endParaRPr>
            </a:p>
          </p:txBody>
        </p:sp>
      </p:grpSp>
    </p:spTree>
    <p:extLst>
      <p:ext uri="{BB962C8B-B14F-4D97-AF65-F5344CB8AC3E}">
        <p14:creationId xmlns:p14="http://schemas.microsoft.com/office/powerpoint/2010/main" val="2751172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c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82291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B822A7AF-0E83-B145-BEF9-845330648656}"/>
              </a:ext>
            </a:extLst>
          </p:cNvPr>
          <p:cNvSpPr>
            <a:spLocks noGrp="1"/>
          </p:cNvSpPr>
          <p:nvPr>
            <p:ph type="title" hasCustomPrompt="1"/>
          </p:nvPr>
        </p:nvSpPr>
        <p:spPr>
          <a:xfrm>
            <a:off x="442913" y="260350"/>
            <a:ext cx="5400673" cy="939800"/>
          </a:xfrm>
        </p:spPr>
        <p:txBody>
          <a:bodyPr>
            <a:noAutofit/>
          </a:bodyPr>
          <a:lstStyle>
            <a:lvl1pPr>
              <a:lnSpc>
                <a:spcPct val="80000"/>
              </a:lnSpc>
              <a:defRPr sz="3600" b="1" cap="none">
                <a:solidFill>
                  <a:srgbClr val="00B2E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B1D81D9-99FD-6E41-9BB4-BCAFBA3C5DC0}"/>
              </a:ext>
            </a:extLst>
          </p:cNvPr>
          <p:cNvSpPr>
            <a:spLocks noGrp="1"/>
          </p:cNvSpPr>
          <p:nvPr>
            <p:ph idx="1"/>
          </p:nvPr>
        </p:nvSpPr>
        <p:spPr>
          <a:xfrm>
            <a:off x="6348413" y="0"/>
            <a:ext cx="5843587" cy="5829300"/>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endParaRPr lang="en-US" dirty="0"/>
          </a:p>
        </p:txBody>
      </p:sp>
      <p:sp>
        <p:nvSpPr>
          <p:cNvPr id="4" name="Date Placeholder 3">
            <a:extLst>
              <a:ext uri="{FF2B5EF4-FFF2-40B4-BE49-F238E27FC236}">
                <a16:creationId xmlns:a16="http://schemas.microsoft.com/office/drawing/2014/main" id="{9ABBC0EA-DB5D-0946-946C-C033C9CF15E8}"/>
              </a:ext>
            </a:extLst>
          </p:cNvPr>
          <p:cNvSpPr>
            <a:spLocks noGrp="1"/>
          </p:cNvSpPr>
          <p:nvPr>
            <p:ph type="dt" sz="half" idx="10"/>
          </p:nvPr>
        </p:nvSpPr>
        <p:spPr>
          <a:xfrm>
            <a:off x="1083182" y="6165850"/>
            <a:ext cx="1660018" cy="431800"/>
          </a:xfrm>
          <a:prstGeom prst="rect">
            <a:avLst/>
          </a:prstGeom>
        </p:spPr>
        <p:txBody>
          <a:bodyPr vert="horz" lIns="0" tIns="0" rIns="0" bIns="0" rtlCol="0" anchor="b"/>
          <a:lstStyle>
            <a:lvl1pPr algn="l">
              <a:defRPr sz="1000" b="0" i="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lvl1pPr>
          </a:lstStyle>
          <a:p>
            <a:fld id="{FF977929-C204-8947-88C5-929E4AB8A69C}" type="datetime2">
              <a:rPr lang="en-US" smtClean="0"/>
              <a:pPr/>
              <a:t>Tuesday, January 24, 2023</a:t>
            </a:fld>
            <a:endParaRPr lang="en-US" dirty="0"/>
          </a:p>
        </p:txBody>
      </p:sp>
      <p:sp>
        <p:nvSpPr>
          <p:cNvPr id="5" name="Footer Placeholder 4">
            <a:extLst>
              <a:ext uri="{FF2B5EF4-FFF2-40B4-BE49-F238E27FC236}">
                <a16:creationId xmlns:a16="http://schemas.microsoft.com/office/drawing/2014/main" id="{DA579CE4-6D7F-B44A-85ED-21D774F8125E}"/>
              </a:ext>
            </a:extLst>
          </p:cNvPr>
          <p:cNvSpPr>
            <a:spLocks noGrp="1"/>
          </p:cNvSpPr>
          <p:nvPr>
            <p:ph type="ftr" sz="quarter" idx="3"/>
          </p:nvPr>
        </p:nvSpPr>
        <p:spPr>
          <a:xfrm>
            <a:off x="2849758" y="6165850"/>
            <a:ext cx="4259395" cy="431800"/>
          </a:xfrm>
          <a:prstGeom prst="rect">
            <a:avLst/>
          </a:prstGeom>
        </p:spPr>
        <p:txBody>
          <a:bodyPr vert="horz" wrap="square" lIns="0" tIns="0" rIns="0" bIns="0" rtlCol="0" anchor="b"/>
          <a:lstStyle>
            <a:lvl1pPr algn="l">
              <a:defRPr sz="1000" b="0" i="0" cap="all" baseline="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Footer</a:t>
            </a:r>
          </a:p>
        </p:txBody>
      </p:sp>
      <p:sp>
        <p:nvSpPr>
          <p:cNvPr id="6" name="Slide Number Placeholder 5">
            <a:extLst>
              <a:ext uri="{FF2B5EF4-FFF2-40B4-BE49-F238E27FC236}">
                <a16:creationId xmlns:a16="http://schemas.microsoft.com/office/drawing/2014/main" id="{4099AA7C-B3A8-6D4D-BB57-BE139A9D82C7}"/>
              </a:ext>
            </a:extLst>
          </p:cNvPr>
          <p:cNvSpPr>
            <a:spLocks noGrp="1"/>
          </p:cNvSpPr>
          <p:nvPr>
            <p:ph type="sldNum" sz="quarter" idx="4"/>
          </p:nvPr>
        </p:nvSpPr>
        <p:spPr>
          <a:xfrm>
            <a:off x="442913" y="6165850"/>
            <a:ext cx="536639" cy="431800"/>
          </a:xfrm>
          <a:prstGeom prst="rect">
            <a:avLst/>
          </a:prstGeom>
        </p:spPr>
        <p:txBody>
          <a:bodyPr vert="horz" wrap="square" lIns="0" tIns="0" rIns="0" bIns="0" rtlCol="0" anchor="b"/>
          <a:lstStyle>
            <a:lvl1pPr algn="l">
              <a:defRPr sz="1000" b="0" i="0">
                <a:solidFill>
                  <a:schemeClr val="tx1">
                    <a:lumMod val="95000"/>
                    <a:lumOff val="5000"/>
                  </a:schemeClr>
                </a:solidFill>
                <a:latin typeface="+mj-lt"/>
                <a:ea typeface="Frutiger LT Std 67 Bold Condensed" charset="0"/>
                <a:cs typeface="Frutiger LT Std 67 Bold Condensed" charset="0"/>
              </a:defRPr>
            </a:lvl1pPr>
          </a:lstStyle>
          <a:p>
            <a:fld id="{2CFC8E84-CF7F-2F4F-881B-8D7473850D40}" type="slidenum">
              <a:rPr lang="en-US" smtClean="0"/>
              <a:pPr/>
              <a:t>‹#›</a:t>
            </a:fld>
            <a:r>
              <a:rPr lang="en-US" dirty="0"/>
              <a:t>   |</a:t>
            </a:r>
          </a:p>
        </p:txBody>
      </p:sp>
      <p:sp>
        <p:nvSpPr>
          <p:cNvPr id="7" name="Content Placeholder 2">
            <a:extLst>
              <a:ext uri="{FF2B5EF4-FFF2-40B4-BE49-F238E27FC236}">
                <a16:creationId xmlns:a16="http://schemas.microsoft.com/office/drawing/2014/main" id="{6ECA5F65-7037-6549-B586-55D87B202196}"/>
              </a:ext>
            </a:extLst>
          </p:cNvPr>
          <p:cNvSpPr>
            <a:spLocks noGrp="1"/>
          </p:cNvSpPr>
          <p:nvPr>
            <p:ph idx="11"/>
          </p:nvPr>
        </p:nvSpPr>
        <p:spPr>
          <a:xfrm>
            <a:off x="447675" y="1665288"/>
            <a:ext cx="5395911" cy="4164012"/>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Graphic 8">
            <a:extLst>
              <a:ext uri="{FF2B5EF4-FFF2-40B4-BE49-F238E27FC236}">
                <a16:creationId xmlns:a16="http://schemas.microsoft.com/office/drawing/2014/main" id="{BE631EF3-1D80-6443-8293-F0C9E94E70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86750" y="6224537"/>
            <a:ext cx="3462337" cy="413534"/>
          </a:xfrm>
          <a:prstGeom prst="rect">
            <a:avLst/>
          </a:prstGeom>
        </p:spPr>
      </p:pic>
    </p:spTree>
    <p:extLst>
      <p:ext uri="{BB962C8B-B14F-4D97-AF65-F5344CB8AC3E}">
        <p14:creationId xmlns:p14="http://schemas.microsoft.com/office/powerpoint/2010/main" val="408712414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42911" y="260349"/>
            <a:ext cx="11306173" cy="539751"/>
          </a:xfrm>
        </p:spPr>
        <p:txBody>
          <a:bodyPr anchor="b">
            <a:normAutofit/>
          </a:bodyPr>
          <a:lstStyle>
            <a:lvl1pPr>
              <a:defRPr lang="en-US" sz="3600" b="1" i="0" kern="1200" cap="none" spc="100" baseline="0" dirty="0">
                <a:solidFill>
                  <a:srgbClr val="0098D9"/>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a:t>
            </a:r>
            <a:r>
              <a:rPr lang="en-US" altLang="zh-CN" dirty="0"/>
              <a:t>Slide</a:t>
            </a:r>
            <a:r>
              <a:rPr lang="zh-CN" altLang="en-US" dirty="0"/>
              <a:t> </a:t>
            </a:r>
            <a:r>
              <a:rPr lang="en-US" altLang="zh-CN" dirty="0"/>
              <a:t>Title</a:t>
            </a:r>
            <a:endParaRPr lang="en-US" dirty="0"/>
          </a:p>
        </p:txBody>
      </p:sp>
      <p:sp>
        <p:nvSpPr>
          <p:cNvPr id="8" name="Content Placeholder 2"/>
          <p:cNvSpPr>
            <a:spLocks noGrp="1"/>
          </p:cNvSpPr>
          <p:nvPr>
            <p:ph idx="1"/>
          </p:nvPr>
        </p:nvSpPr>
        <p:spPr>
          <a:xfrm>
            <a:off x="442913" y="2384425"/>
            <a:ext cx="11306173" cy="3444875"/>
          </a:xfrm>
        </p:spPr>
        <p:txBody>
          <a:bodyPr anchor="t"/>
          <a:lstStyle>
            <a:lvl1pPr algn="l" defTabSz="914400" rtl="0" eaLnBrk="1" latinLnBrk="0" hangingPunct="1">
              <a:lnSpc>
                <a:spcPct val="90000"/>
              </a:lnSpc>
              <a:buClr>
                <a:schemeClr val="tx1"/>
              </a:buClr>
              <a:defRPr lang="en-US" sz="2400" kern="1200" smtClean="0">
                <a:solidFill>
                  <a:schemeClr val="tx1"/>
                </a:solidFill>
                <a:latin typeface="Calibri" panose="020F0502020204030204" pitchFamily="34" charset="0"/>
                <a:ea typeface="+mn-ea"/>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hasCustomPrompt="1"/>
          </p:nvPr>
        </p:nvSpPr>
        <p:spPr>
          <a:xfrm>
            <a:off x="442912" y="1689177"/>
            <a:ext cx="11306173" cy="325361"/>
          </a:xfrm>
        </p:spPr>
        <p:txBody>
          <a:bodyPr lIns="0" tIns="0" rIns="0" bIns="0" anchor="t">
            <a:noAutofit/>
          </a:bodyPr>
          <a:lstStyle>
            <a:lvl1pPr algn="l">
              <a:defRPr sz="3200" baseline="0">
                <a:latin typeface="Calibri" panose="020F0502020204030204" pitchFamily="34" charset="0"/>
                <a:cs typeface="Calibri" panose="020F0502020204030204" pitchFamily="34" charset="0"/>
              </a:defRPr>
            </a:lvl1pPr>
            <a:lvl2pPr algn="r">
              <a:defRPr sz="3600">
                <a:latin typeface="+mj-lt"/>
              </a:defRPr>
            </a:lvl2pPr>
            <a:lvl3pPr algn="r">
              <a:defRPr sz="2800">
                <a:latin typeface="+mj-lt"/>
              </a:defRPr>
            </a:lvl3pPr>
            <a:lvl4pPr algn="r">
              <a:defRPr sz="2800">
                <a:latin typeface="+mj-lt"/>
              </a:defRPr>
            </a:lvl4pPr>
            <a:lvl5pPr algn="r">
              <a:defRPr sz="2800">
                <a:latin typeface="+mj-lt"/>
              </a:defRPr>
            </a:lvl5pPr>
          </a:lstStyle>
          <a:p>
            <a:pPr lvl="0"/>
            <a:r>
              <a:rPr lang="en-US" dirty="0"/>
              <a:t>Click to </a:t>
            </a:r>
            <a:r>
              <a:rPr lang="en-US" altLang="zh-CN" dirty="0"/>
              <a:t>Edit</a:t>
            </a:r>
            <a:r>
              <a:rPr lang="zh-CN" altLang="en-US" dirty="0"/>
              <a:t> </a:t>
            </a:r>
            <a:r>
              <a:rPr lang="en-US" altLang="zh-CN" dirty="0"/>
              <a:t>Sub-Title</a:t>
            </a:r>
            <a:endParaRPr lang="en-US" dirty="0"/>
          </a:p>
        </p:txBody>
      </p:sp>
      <p:sp>
        <p:nvSpPr>
          <p:cNvPr id="14" name="Date Placeholder 3">
            <a:extLst>
              <a:ext uri="{FF2B5EF4-FFF2-40B4-BE49-F238E27FC236}">
                <a16:creationId xmlns:a16="http://schemas.microsoft.com/office/drawing/2014/main" id="{77109083-2A98-414E-9B16-D57673C705F3}"/>
              </a:ext>
            </a:extLst>
          </p:cNvPr>
          <p:cNvSpPr>
            <a:spLocks noGrp="1"/>
          </p:cNvSpPr>
          <p:nvPr>
            <p:ph type="dt" sz="half" idx="10"/>
          </p:nvPr>
        </p:nvSpPr>
        <p:spPr>
          <a:xfrm>
            <a:off x="1083182" y="6165850"/>
            <a:ext cx="1660018" cy="431800"/>
          </a:xfrm>
          <a:prstGeom prst="rect">
            <a:avLst/>
          </a:prstGeom>
        </p:spPr>
        <p:txBody>
          <a:bodyPr vert="horz" lIns="0" tIns="0" rIns="0" bIns="0" rtlCol="0" anchor="b"/>
          <a:lstStyle>
            <a:lvl1pPr algn="l">
              <a:defRPr sz="1000" b="0" i="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lvl1pPr>
          </a:lstStyle>
          <a:p>
            <a:fld id="{FF977929-C204-8947-88C5-929E4AB8A69C}" type="datetime2">
              <a:rPr lang="en-US" smtClean="0"/>
              <a:pPr/>
              <a:t>Tuesday, January 24, 2023</a:t>
            </a:fld>
            <a:endParaRPr lang="en-US" dirty="0"/>
          </a:p>
        </p:txBody>
      </p:sp>
      <p:sp>
        <p:nvSpPr>
          <p:cNvPr id="15" name="Footer Placeholder 4">
            <a:extLst>
              <a:ext uri="{FF2B5EF4-FFF2-40B4-BE49-F238E27FC236}">
                <a16:creationId xmlns:a16="http://schemas.microsoft.com/office/drawing/2014/main" id="{5401CBDE-1913-D64B-A7F8-029EFFCC10DE}"/>
              </a:ext>
            </a:extLst>
          </p:cNvPr>
          <p:cNvSpPr>
            <a:spLocks noGrp="1"/>
          </p:cNvSpPr>
          <p:nvPr>
            <p:ph type="ftr" sz="quarter" idx="3"/>
          </p:nvPr>
        </p:nvSpPr>
        <p:spPr>
          <a:xfrm>
            <a:off x="2849758" y="6165850"/>
            <a:ext cx="4259395" cy="431800"/>
          </a:xfrm>
          <a:prstGeom prst="rect">
            <a:avLst/>
          </a:prstGeom>
        </p:spPr>
        <p:txBody>
          <a:bodyPr vert="horz" wrap="square" lIns="0" tIns="0" rIns="0" bIns="0" rtlCol="0" anchor="b"/>
          <a:lstStyle>
            <a:lvl1pPr algn="l">
              <a:defRPr sz="1000" b="0" i="0" cap="all" baseline="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Footer</a:t>
            </a:r>
          </a:p>
        </p:txBody>
      </p:sp>
      <p:sp>
        <p:nvSpPr>
          <p:cNvPr id="16" name="Slide Number Placeholder 5">
            <a:extLst>
              <a:ext uri="{FF2B5EF4-FFF2-40B4-BE49-F238E27FC236}">
                <a16:creationId xmlns:a16="http://schemas.microsoft.com/office/drawing/2014/main" id="{B89E44D2-0B1A-EC4F-B48A-2C844F51374A}"/>
              </a:ext>
            </a:extLst>
          </p:cNvPr>
          <p:cNvSpPr>
            <a:spLocks noGrp="1"/>
          </p:cNvSpPr>
          <p:nvPr>
            <p:ph type="sldNum" sz="quarter" idx="4"/>
          </p:nvPr>
        </p:nvSpPr>
        <p:spPr>
          <a:xfrm>
            <a:off x="442913" y="6165850"/>
            <a:ext cx="536639" cy="431800"/>
          </a:xfrm>
          <a:prstGeom prst="rect">
            <a:avLst/>
          </a:prstGeom>
        </p:spPr>
        <p:txBody>
          <a:bodyPr vert="horz" wrap="square" lIns="0" tIns="0" rIns="0" bIns="0" rtlCol="0" anchor="b"/>
          <a:lstStyle>
            <a:lvl1pPr algn="l">
              <a:defRPr sz="1000" b="0" i="0">
                <a:solidFill>
                  <a:schemeClr val="tx1">
                    <a:lumMod val="95000"/>
                    <a:lumOff val="5000"/>
                  </a:schemeClr>
                </a:solidFill>
                <a:latin typeface="+mj-lt"/>
                <a:ea typeface="Frutiger LT Std 67 Bold Condensed" charset="0"/>
                <a:cs typeface="Frutiger LT Std 67 Bold Condensed" charset="0"/>
              </a:defRPr>
            </a:lvl1pPr>
          </a:lstStyle>
          <a:p>
            <a:fld id="{2CFC8E84-CF7F-2F4F-881B-8D7473850D40}" type="slidenum">
              <a:rPr lang="en-US" smtClean="0"/>
              <a:pPr/>
              <a:t>‹#›</a:t>
            </a:fld>
            <a:r>
              <a:rPr lang="en-US" dirty="0"/>
              <a:t>   |</a:t>
            </a:r>
          </a:p>
        </p:txBody>
      </p:sp>
    </p:spTree>
    <p:extLst>
      <p:ext uri="{BB962C8B-B14F-4D97-AF65-F5344CB8AC3E}">
        <p14:creationId xmlns:p14="http://schemas.microsoft.com/office/powerpoint/2010/main" val="114649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00A0DB">
            <a:alpha val="50196"/>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2912" y="1665288"/>
            <a:ext cx="5400675" cy="41640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48412" y="1677988"/>
            <a:ext cx="5400675" cy="41513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6DA881AB-952D-F644-99D5-790D86C4FC0A}"/>
              </a:ext>
            </a:extLst>
          </p:cNvPr>
          <p:cNvSpPr>
            <a:spLocks noGrp="1"/>
          </p:cNvSpPr>
          <p:nvPr>
            <p:ph type="dt" sz="half" idx="10"/>
          </p:nvPr>
        </p:nvSpPr>
        <p:spPr>
          <a:xfrm>
            <a:off x="1083182" y="6165850"/>
            <a:ext cx="1660018" cy="431800"/>
          </a:xfrm>
          <a:prstGeom prst="rect">
            <a:avLst/>
          </a:prstGeom>
        </p:spPr>
        <p:txBody>
          <a:bodyPr vert="horz" lIns="0" tIns="0" rIns="0" bIns="0" rtlCol="0" anchor="b"/>
          <a:lstStyle>
            <a:lvl1pPr algn="l">
              <a:defRPr sz="1000" b="0" i="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lvl1pPr>
          </a:lstStyle>
          <a:p>
            <a:fld id="{FF977929-C204-8947-88C5-929E4AB8A69C}" type="datetime2">
              <a:rPr lang="en-US" smtClean="0"/>
              <a:pPr/>
              <a:t>Tuesday, January 24, 2023</a:t>
            </a:fld>
            <a:endParaRPr lang="en-US" dirty="0"/>
          </a:p>
        </p:txBody>
      </p:sp>
      <p:sp>
        <p:nvSpPr>
          <p:cNvPr id="13" name="Footer Placeholder 4">
            <a:extLst>
              <a:ext uri="{FF2B5EF4-FFF2-40B4-BE49-F238E27FC236}">
                <a16:creationId xmlns:a16="http://schemas.microsoft.com/office/drawing/2014/main" id="{9E6CE3A9-D324-EC4B-971F-3CFAC9CBF939}"/>
              </a:ext>
            </a:extLst>
          </p:cNvPr>
          <p:cNvSpPr>
            <a:spLocks noGrp="1"/>
          </p:cNvSpPr>
          <p:nvPr>
            <p:ph type="ftr" sz="quarter" idx="3"/>
          </p:nvPr>
        </p:nvSpPr>
        <p:spPr>
          <a:xfrm>
            <a:off x="2849758" y="6165850"/>
            <a:ext cx="4259395" cy="431800"/>
          </a:xfrm>
          <a:prstGeom prst="rect">
            <a:avLst/>
          </a:prstGeom>
        </p:spPr>
        <p:txBody>
          <a:bodyPr vert="horz" wrap="square" lIns="0" tIns="0" rIns="0" bIns="0" rtlCol="0" anchor="b"/>
          <a:lstStyle>
            <a:lvl1pPr algn="l">
              <a:defRPr sz="1000" b="0" i="0" cap="all" baseline="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Footer</a:t>
            </a:r>
          </a:p>
        </p:txBody>
      </p:sp>
      <p:sp>
        <p:nvSpPr>
          <p:cNvPr id="14" name="Slide Number Placeholder 5">
            <a:extLst>
              <a:ext uri="{FF2B5EF4-FFF2-40B4-BE49-F238E27FC236}">
                <a16:creationId xmlns:a16="http://schemas.microsoft.com/office/drawing/2014/main" id="{2608D945-CA71-9D47-94AE-20DAB7B4F93A}"/>
              </a:ext>
            </a:extLst>
          </p:cNvPr>
          <p:cNvSpPr>
            <a:spLocks noGrp="1"/>
          </p:cNvSpPr>
          <p:nvPr>
            <p:ph type="sldNum" sz="quarter" idx="4"/>
          </p:nvPr>
        </p:nvSpPr>
        <p:spPr>
          <a:xfrm>
            <a:off x="442913" y="6165850"/>
            <a:ext cx="536639" cy="431800"/>
          </a:xfrm>
          <a:prstGeom prst="rect">
            <a:avLst/>
          </a:prstGeom>
        </p:spPr>
        <p:txBody>
          <a:bodyPr vert="horz" wrap="square" lIns="0" tIns="0" rIns="0" bIns="0" rtlCol="0" anchor="b"/>
          <a:lstStyle>
            <a:lvl1pPr algn="l">
              <a:defRPr sz="1000" b="0" i="0">
                <a:solidFill>
                  <a:schemeClr val="tx1">
                    <a:lumMod val="95000"/>
                    <a:lumOff val="5000"/>
                  </a:schemeClr>
                </a:solidFill>
                <a:latin typeface="+mj-lt"/>
                <a:ea typeface="Frutiger LT Std 67 Bold Condensed" charset="0"/>
                <a:cs typeface="Frutiger LT Std 67 Bold Condensed" charset="0"/>
              </a:defRPr>
            </a:lvl1pPr>
          </a:lstStyle>
          <a:p>
            <a:fld id="{2CFC8E84-CF7F-2F4F-881B-8D7473850D40}" type="slidenum">
              <a:rPr lang="en-US" smtClean="0"/>
              <a:pPr/>
              <a:t>‹#›</a:t>
            </a:fld>
            <a:r>
              <a:rPr lang="en-US" dirty="0"/>
              <a:t>   |</a:t>
            </a:r>
          </a:p>
        </p:txBody>
      </p:sp>
      <p:sp>
        <p:nvSpPr>
          <p:cNvPr id="8" name="Title 1">
            <a:extLst>
              <a:ext uri="{FF2B5EF4-FFF2-40B4-BE49-F238E27FC236}">
                <a16:creationId xmlns:a16="http://schemas.microsoft.com/office/drawing/2014/main" id="{BC706251-10B6-1C42-BA2C-4ADE7A48538C}"/>
              </a:ext>
            </a:extLst>
          </p:cNvPr>
          <p:cNvSpPr>
            <a:spLocks noGrp="1"/>
          </p:cNvSpPr>
          <p:nvPr>
            <p:ph type="title" hasCustomPrompt="1"/>
          </p:nvPr>
        </p:nvSpPr>
        <p:spPr>
          <a:xfrm>
            <a:off x="442911" y="260349"/>
            <a:ext cx="11306173" cy="539751"/>
          </a:xfrm>
        </p:spPr>
        <p:txBody>
          <a:bodyPr anchor="b">
            <a:normAutofit/>
          </a:bodyPr>
          <a:lstStyle>
            <a:lvl1pPr>
              <a:defRPr lang="en-US" sz="3600" b="1" i="0" kern="1200" cap="none" spc="100" baseline="0" dirty="0">
                <a:solidFill>
                  <a:srgbClr val="0098D9"/>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a:t>
            </a:r>
            <a:r>
              <a:rPr lang="en-US" altLang="zh-CN" dirty="0"/>
              <a:t>Slide</a:t>
            </a:r>
            <a:r>
              <a:rPr lang="zh-CN" altLang="en-US" dirty="0"/>
              <a:t> </a:t>
            </a:r>
            <a:r>
              <a:rPr lang="en-US" altLang="zh-CN" dirty="0"/>
              <a:t>Title</a:t>
            </a:r>
            <a:endParaRPr lang="en-US" dirty="0"/>
          </a:p>
        </p:txBody>
      </p:sp>
    </p:spTree>
    <p:extLst>
      <p:ext uri="{BB962C8B-B14F-4D97-AF65-F5344CB8AC3E}">
        <p14:creationId xmlns:p14="http://schemas.microsoft.com/office/powerpoint/2010/main" val="212891090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00A0DB">
            <a:alpha val="50196"/>
          </a:srgb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2913" y="1090610"/>
            <a:ext cx="5424553" cy="358775"/>
          </a:xfrm>
        </p:spPr>
        <p:txBody>
          <a:bodyPr lIns="0" rIns="0" anchor="b" anchorCtr="0">
            <a:noAutofit/>
          </a:bodyPr>
          <a:lstStyle>
            <a:lvl1pPr marL="0" indent="0">
              <a:spcBef>
                <a:spcPts val="0"/>
              </a:spcBef>
              <a:spcAft>
                <a:spcPts val="0"/>
              </a:spcAft>
              <a:buNone/>
              <a:defRPr sz="2400" b="1" cap="none" baseline="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2913" y="1679577"/>
            <a:ext cx="5395150" cy="41640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53938" y="1090610"/>
            <a:ext cx="5395150" cy="358775"/>
          </a:xfrm>
        </p:spPr>
        <p:txBody>
          <a:bodyPr lIns="0" rIns="0" anchor="b" anchorCtr="0">
            <a:noAutofit/>
          </a:bodyPr>
          <a:lstStyle>
            <a:lvl1pPr marL="0" indent="0">
              <a:spcBef>
                <a:spcPts val="0"/>
              </a:spcBef>
              <a:spcAft>
                <a:spcPts val="0"/>
              </a:spcAft>
              <a:buNone/>
              <a:defRPr lang="en-US" sz="2400" b="1" i="0" kern="1200" cap="none" baseline="0" dirty="0">
                <a:solidFill>
                  <a:schemeClr val="accent1"/>
                </a:solidFill>
                <a:latin typeface="Calibri" panose="020F0502020204030204" pitchFamily="34" charset="0"/>
                <a:ea typeface="+mn-ea"/>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353938" y="1679577"/>
            <a:ext cx="5395150" cy="41640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3">
            <a:extLst>
              <a:ext uri="{FF2B5EF4-FFF2-40B4-BE49-F238E27FC236}">
                <a16:creationId xmlns:a16="http://schemas.microsoft.com/office/drawing/2014/main" id="{12EA2735-A2E1-234E-A32D-1DE5950D8128}"/>
              </a:ext>
            </a:extLst>
          </p:cNvPr>
          <p:cNvSpPr>
            <a:spLocks noGrp="1"/>
          </p:cNvSpPr>
          <p:nvPr>
            <p:ph type="dt" sz="half" idx="10"/>
          </p:nvPr>
        </p:nvSpPr>
        <p:spPr>
          <a:xfrm>
            <a:off x="1083182" y="6165850"/>
            <a:ext cx="1660018" cy="431800"/>
          </a:xfrm>
          <a:prstGeom prst="rect">
            <a:avLst/>
          </a:prstGeom>
        </p:spPr>
        <p:txBody>
          <a:bodyPr vert="horz" lIns="0" tIns="0" rIns="0" bIns="0" rtlCol="0" anchor="b"/>
          <a:lstStyle>
            <a:lvl1pPr algn="l">
              <a:defRPr sz="1000" b="0" i="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lvl1pPr>
          </a:lstStyle>
          <a:p>
            <a:fld id="{FF977929-C204-8947-88C5-929E4AB8A69C}" type="datetime2">
              <a:rPr lang="en-US" smtClean="0"/>
              <a:pPr/>
              <a:t>Tuesday, January 24, 2023</a:t>
            </a:fld>
            <a:endParaRPr lang="en-US" dirty="0"/>
          </a:p>
        </p:txBody>
      </p:sp>
      <p:sp>
        <p:nvSpPr>
          <p:cNvPr id="16" name="Footer Placeholder 4">
            <a:extLst>
              <a:ext uri="{FF2B5EF4-FFF2-40B4-BE49-F238E27FC236}">
                <a16:creationId xmlns:a16="http://schemas.microsoft.com/office/drawing/2014/main" id="{FCFC87E6-3081-074A-B917-8678F0D989CA}"/>
              </a:ext>
            </a:extLst>
          </p:cNvPr>
          <p:cNvSpPr>
            <a:spLocks noGrp="1"/>
          </p:cNvSpPr>
          <p:nvPr>
            <p:ph type="ftr" sz="quarter" idx="11"/>
          </p:nvPr>
        </p:nvSpPr>
        <p:spPr>
          <a:xfrm>
            <a:off x="2849758" y="6165850"/>
            <a:ext cx="4259395" cy="431800"/>
          </a:xfrm>
          <a:prstGeom prst="rect">
            <a:avLst/>
          </a:prstGeom>
        </p:spPr>
        <p:txBody>
          <a:bodyPr vert="horz" wrap="square" lIns="0" tIns="0" rIns="0" bIns="0" rtlCol="0" anchor="b"/>
          <a:lstStyle>
            <a:lvl1pPr algn="l">
              <a:defRPr sz="1000" b="0" i="0" cap="all" baseline="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Footer</a:t>
            </a:r>
          </a:p>
        </p:txBody>
      </p:sp>
      <p:sp>
        <p:nvSpPr>
          <p:cNvPr id="17" name="Slide Number Placeholder 5">
            <a:extLst>
              <a:ext uri="{FF2B5EF4-FFF2-40B4-BE49-F238E27FC236}">
                <a16:creationId xmlns:a16="http://schemas.microsoft.com/office/drawing/2014/main" id="{8CA50E96-F8D8-8042-8466-DEFE5D426FD4}"/>
              </a:ext>
            </a:extLst>
          </p:cNvPr>
          <p:cNvSpPr>
            <a:spLocks noGrp="1"/>
          </p:cNvSpPr>
          <p:nvPr>
            <p:ph type="sldNum" sz="quarter" idx="12"/>
          </p:nvPr>
        </p:nvSpPr>
        <p:spPr>
          <a:xfrm>
            <a:off x="442913" y="6165850"/>
            <a:ext cx="536639" cy="431800"/>
          </a:xfrm>
          <a:prstGeom prst="rect">
            <a:avLst/>
          </a:prstGeom>
        </p:spPr>
        <p:txBody>
          <a:bodyPr vert="horz" wrap="square" lIns="0" tIns="0" rIns="0" bIns="0" rtlCol="0" anchor="b"/>
          <a:lstStyle>
            <a:lvl1pPr algn="l">
              <a:defRPr sz="1000" b="0" i="0">
                <a:solidFill>
                  <a:schemeClr val="tx1">
                    <a:lumMod val="95000"/>
                    <a:lumOff val="5000"/>
                  </a:schemeClr>
                </a:solidFill>
                <a:latin typeface="+mj-lt"/>
                <a:ea typeface="Frutiger LT Std 67 Bold Condensed" charset="0"/>
                <a:cs typeface="Frutiger LT Std 67 Bold Condensed" charset="0"/>
              </a:defRPr>
            </a:lvl1pPr>
          </a:lstStyle>
          <a:p>
            <a:fld id="{2CFC8E84-CF7F-2F4F-881B-8D7473850D40}" type="slidenum">
              <a:rPr lang="en-US" smtClean="0"/>
              <a:pPr/>
              <a:t>‹#›</a:t>
            </a:fld>
            <a:r>
              <a:rPr lang="en-US" dirty="0"/>
              <a:t>   |</a:t>
            </a:r>
          </a:p>
        </p:txBody>
      </p:sp>
      <p:sp>
        <p:nvSpPr>
          <p:cNvPr id="10" name="Title 1">
            <a:extLst>
              <a:ext uri="{FF2B5EF4-FFF2-40B4-BE49-F238E27FC236}">
                <a16:creationId xmlns:a16="http://schemas.microsoft.com/office/drawing/2014/main" id="{3753D1DD-9567-994B-8263-52D2BD6D5808}"/>
              </a:ext>
            </a:extLst>
          </p:cNvPr>
          <p:cNvSpPr>
            <a:spLocks noGrp="1"/>
          </p:cNvSpPr>
          <p:nvPr>
            <p:ph type="title" hasCustomPrompt="1"/>
          </p:nvPr>
        </p:nvSpPr>
        <p:spPr>
          <a:xfrm>
            <a:off x="442911" y="260349"/>
            <a:ext cx="11306173" cy="539751"/>
          </a:xfrm>
        </p:spPr>
        <p:txBody>
          <a:bodyPr anchor="b">
            <a:normAutofit/>
          </a:bodyPr>
          <a:lstStyle>
            <a:lvl1pPr>
              <a:defRPr lang="en-US" sz="3600" b="1" i="0" kern="1200" cap="none" spc="100" baseline="0" dirty="0">
                <a:solidFill>
                  <a:srgbClr val="0098D9"/>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a:t>
            </a:r>
            <a:r>
              <a:rPr lang="en-US" altLang="zh-CN" dirty="0"/>
              <a:t>Slide</a:t>
            </a:r>
            <a:r>
              <a:rPr lang="zh-CN" altLang="en-US" dirty="0"/>
              <a:t> </a:t>
            </a:r>
            <a:r>
              <a:rPr lang="en-US" altLang="zh-CN" dirty="0"/>
              <a:t>Title</a:t>
            </a:r>
            <a:endParaRPr lang="en-US" dirty="0"/>
          </a:p>
        </p:txBody>
      </p:sp>
    </p:spTree>
    <p:extLst>
      <p:ext uri="{BB962C8B-B14F-4D97-AF65-F5344CB8AC3E}">
        <p14:creationId xmlns:p14="http://schemas.microsoft.com/office/powerpoint/2010/main" val="138045363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00A0DB">
            <a:alpha val="50196"/>
          </a:srgbClr>
        </a:solidFill>
        <a:effectLst/>
      </p:bgPr>
    </p:bg>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A9A28861-F6C7-E349-B42B-DA336E7B0103}"/>
              </a:ext>
            </a:extLst>
          </p:cNvPr>
          <p:cNvSpPr>
            <a:spLocks noGrp="1"/>
          </p:cNvSpPr>
          <p:nvPr>
            <p:ph type="dt" sz="half" idx="10"/>
          </p:nvPr>
        </p:nvSpPr>
        <p:spPr>
          <a:xfrm>
            <a:off x="1083182" y="6165850"/>
            <a:ext cx="1660018" cy="431800"/>
          </a:xfrm>
          <a:prstGeom prst="rect">
            <a:avLst/>
          </a:prstGeom>
        </p:spPr>
        <p:txBody>
          <a:bodyPr vert="horz" lIns="0" tIns="0" rIns="0" bIns="0" rtlCol="0" anchor="b"/>
          <a:lstStyle>
            <a:lvl1pPr algn="l">
              <a:defRPr sz="1000" b="0" i="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lvl1pPr>
          </a:lstStyle>
          <a:p>
            <a:fld id="{FF977929-C204-8947-88C5-929E4AB8A69C}" type="datetime2">
              <a:rPr lang="en-US" smtClean="0"/>
              <a:pPr/>
              <a:t>Tuesday, January 24, 2023</a:t>
            </a:fld>
            <a:endParaRPr lang="en-US" dirty="0"/>
          </a:p>
        </p:txBody>
      </p:sp>
      <p:sp>
        <p:nvSpPr>
          <p:cNvPr id="11" name="Footer Placeholder 4">
            <a:extLst>
              <a:ext uri="{FF2B5EF4-FFF2-40B4-BE49-F238E27FC236}">
                <a16:creationId xmlns:a16="http://schemas.microsoft.com/office/drawing/2014/main" id="{6C05A89A-D932-D642-B245-825BA9AF3BD5}"/>
              </a:ext>
            </a:extLst>
          </p:cNvPr>
          <p:cNvSpPr>
            <a:spLocks noGrp="1"/>
          </p:cNvSpPr>
          <p:nvPr>
            <p:ph type="ftr" sz="quarter" idx="3"/>
          </p:nvPr>
        </p:nvSpPr>
        <p:spPr>
          <a:xfrm>
            <a:off x="2849758" y="6165850"/>
            <a:ext cx="4259395" cy="431800"/>
          </a:xfrm>
          <a:prstGeom prst="rect">
            <a:avLst/>
          </a:prstGeom>
        </p:spPr>
        <p:txBody>
          <a:bodyPr vert="horz" wrap="square" lIns="0" tIns="0" rIns="0" bIns="0" rtlCol="0" anchor="b"/>
          <a:lstStyle>
            <a:lvl1pPr algn="l">
              <a:defRPr sz="1000" b="0" i="0" cap="all" baseline="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Footer</a:t>
            </a:r>
          </a:p>
        </p:txBody>
      </p:sp>
      <p:sp>
        <p:nvSpPr>
          <p:cNvPr id="12" name="Slide Number Placeholder 5">
            <a:extLst>
              <a:ext uri="{FF2B5EF4-FFF2-40B4-BE49-F238E27FC236}">
                <a16:creationId xmlns:a16="http://schemas.microsoft.com/office/drawing/2014/main" id="{65E65F97-9D70-4942-B28C-ADC150D62608}"/>
              </a:ext>
            </a:extLst>
          </p:cNvPr>
          <p:cNvSpPr>
            <a:spLocks noGrp="1"/>
          </p:cNvSpPr>
          <p:nvPr>
            <p:ph type="sldNum" sz="quarter" idx="4"/>
          </p:nvPr>
        </p:nvSpPr>
        <p:spPr>
          <a:xfrm>
            <a:off x="442913" y="6165850"/>
            <a:ext cx="536639" cy="431800"/>
          </a:xfrm>
          <a:prstGeom prst="rect">
            <a:avLst/>
          </a:prstGeom>
        </p:spPr>
        <p:txBody>
          <a:bodyPr vert="horz" wrap="square" lIns="0" tIns="0" rIns="0" bIns="0" rtlCol="0" anchor="b"/>
          <a:lstStyle>
            <a:lvl1pPr algn="l">
              <a:defRPr sz="1000" b="0" i="0">
                <a:solidFill>
                  <a:schemeClr val="tx1">
                    <a:lumMod val="95000"/>
                    <a:lumOff val="5000"/>
                  </a:schemeClr>
                </a:solidFill>
                <a:latin typeface="+mj-lt"/>
                <a:ea typeface="Frutiger LT Std 67 Bold Condensed" charset="0"/>
                <a:cs typeface="Frutiger LT Std 67 Bold Condensed" charset="0"/>
              </a:defRPr>
            </a:lvl1pPr>
          </a:lstStyle>
          <a:p>
            <a:fld id="{2CFC8E84-CF7F-2F4F-881B-8D7473850D40}" type="slidenum">
              <a:rPr lang="en-US" smtClean="0"/>
              <a:pPr/>
              <a:t>‹#›</a:t>
            </a:fld>
            <a:r>
              <a:rPr lang="en-US" dirty="0"/>
              <a:t>   |</a:t>
            </a:r>
          </a:p>
        </p:txBody>
      </p:sp>
      <p:sp>
        <p:nvSpPr>
          <p:cNvPr id="6" name="Title 1">
            <a:extLst>
              <a:ext uri="{FF2B5EF4-FFF2-40B4-BE49-F238E27FC236}">
                <a16:creationId xmlns:a16="http://schemas.microsoft.com/office/drawing/2014/main" id="{A90C1B2F-2586-6043-9762-6F838ADECAFE}"/>
              </a:ext>
            </a:extLst>
          </p:cNvPr>
          <p:cNvSpPr>
            <a:spLocks noGrp="1"/>
          </p:cNvSpPr>
          <p:nvPr>
            <p:ph type="title" hasCustomPrompt="1"/>
          </p:nvPr>
        </p:nvSpPr>
        <p:spPr>
          <a:xfrm>
            <a:off x="442911" y="260349"/>
            <a:ext cx="11306173" cy="539751"/>
          </a:xfrm>
        </p:spPr>
        <p:txBody>
          <a:bodyPr anchor="b">
            <a:normAutofit/>
          </a:bodyPr>
          <a:lstStyle>
            <a:lvl1pPr>
              <a:defRPr lang="en-US" sz="3600" b="1" i="0" kern="1200" cap="none" spc="100" baseline="0" dirty="0">
                <a:solidFill>
                  <a:srgbClr val="0098D9"/>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a:t>
            </a:r>
            <a:r>
              <a:rPr lang="en-US" altLang="zh-CN" dirty="0"/>
              <a:t>Slide</a:t>
            </a:r>
            <a:r>
              <a:rPr lang="zh-CN" altLang="en-US" dirty="0"/>
              <a:t> </a:t>
            </a:r>
            <a:r>
              <a:rPr lang="en-US" altLang="zh-CN" dirty="0"/>
              <a:t>Title</a:t>
            </a:r>
            <a:endParaRPr lang="en-US" dirty="0"/>
          </a:p>
        </p:txBody>
      </p:sp>
    </p:spTree>
    <p:extLst>
      <p:ext uri="{BB962C8B-B14F-4D97-AF65-F5344CB8AC3E}">
        <p14:creationId xmlns:p14="http://schemas.microsoft.com/office/powerpoint/2010/main" val="201837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00A0DB">
            <a:alpha val="50196"/>
          </a:srgbClr>
        </a:solid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BFE8DC97-CCBC-3349-A8B0-9C7F4CC973A8}"/>
              </a:ext>
            </a:extLst>
          </p:cNvPr>
          <p:cNvSpPr>
            <a:spLocks noGrp="1"/>
          </p:cNvSpPr>
          <p:nvPr>
            <p:ph type="dt" sz="half" idx="10"/>
          </p:nvPr>
        </p:nvSpPr>
        <p:spPr>
          <a:xfrm>
            <a:off x="1083182" y="6165850"/>
            <a:ext cx="1660018" cy="431800"/>
          </a:xfrm>
          <a:prstGeom prst="rect">
            <a:avLst/>
          </a:prstGeom>
        </p:spPr>
        <p:txBody>
          <a:bodyPr vert="horz" lIns="0" tIns="0" rIns="0" bIns="0" rtlCol="0" anchor="b"/>
          <a:lstStyle>
            <a:lvl1pPr algn="l">
              <a:defRPr sz="1000" b="0" i="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lvl1pPr>
          </a:lstStyle>
          <a:p>
            <a:fld id="{FF977929-C204-8947-88C5-929E4AB8A69C}" type="datetime2">
              <a:rPr lang="en-US" smtClean="0"/>
              <a:pPr/>
              <a:t>Tuesday, January 24, 2023</a:t>
            </a:fld>
            <a:endParaRPr lang="en-US" dirty="0"/>
          </a:p>
        </p:txBody>
      </p:sp>
      <p:sp>
        <p:nvSpPr>
          <p:cNvPr id="8" name="Footer Placeholder 4">
            <a:extLst>
              <a:ext uri="{FF2B5EF4-FFF2-40B4-BE49-F238E27FC236}">
                <a16:creationId xmlns:a16="http://schemas.microsoft.com/office/drawing/2014/main" id="{94979C76-CD11-FC48-AA30-A27F86421F0D}"/>
              </a:ext>
            </a:extLst>
          </p:cNvPr>
          <p:cNvSpPr>
            <a:spLocks noGrp="1"/>
          </p:cNvSpPr>
          <p:nvPr>
            <p:ph type="ftr" sz="quarter" idx="3"/>
          </p:nvPr>
        </p:nvSpPr>
        <p:spPr>
          <a:xfrm>
            <a:off x="2849758" y="6165850"/>
            <a:ext cx="4259395" cy="431800"/>
          </a:xfrm>
          <a:prstGeom prst="rect">
            <a:avLst/>
          </a:prstGeom>
        </p:spPr>
        <p:txBody>
          <a:bodyPr vert="horz" wrap="square" lIns="0" tIns="0" rIns="0" bIns="0" rtlCol="0" anchor="b"/>
          <a:lstStyle>
            <a:lvl1pPr algn="l">
              <a:defRPr sz="1000" b="0" i="0" cap="all" baseline="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Footer</a:t>
            </a:r>
          </a:p>
        </p:txBody>
      </p:sp>
      <p:sp>
        <p:nvSpPr>
          <p:cNvPr id="9" name="Slide Number Placeholder 5">
            <a:extLst>
              <a:ext uri="{FF2B5EF4-FFF2-40B4-BE49-F238E27FC236}">
                <a16:creationId xmlns:a16="http://schemas.microsoft.com/office/drawing/2014/main" id="{AE0468BE-0F6A-284A-8190-8BF3B9A72FA5}"/>
              </a:ext>
            </a:extLst>
          </p:cNvPr>
          <p:cNvSpPr>
            <a:spLocks noGrp="1"/>
          </p:cNvSpPr>
          <p:nvPr>
            <p:ph type="sldNum" sz="quarter" idx="4"/>
          </p:nvPr>
        </p:nvSpPr>
        <p:spPr>
          <a:xfrm>
            <a:off x="442913" y="6165850"/>
            <a:ext cx="536639" cy="431800"/>
          </a:xfrm>
          <a:prstGeom prst="rect">
            <a:avLst/>
          </a:prstGeom>
        </p:spPr>
        <p:txBody>
          <a:bodyPr vert="horz" wrap="square" lIns="0" tIns="0" rIns="0" bIns="0" rtlCol="0" anchor="b"/>
          <a:lstStyle>
            <a:lvl1pPr algn="l">
              <a:defRPr sz="1000" b="0" i="0">
                <a:solidFill>
                  <a:schemeClr val="tx1">
                    <a:lumMod val="95000"/>
                    <a:lumOff val="5000"/>
                  </a:schemeClr>
                </a:solidFill>
                <a:latin typeface="+mj-lt"/>
                <a:ea typeface="Frutiger LT Std 67 Bold Condensed" charset="0"/>
                <a:cs typeface="Frutiger LT Std 67 Bold Condensed" charset="0"/>
              </a:defRPr>
            </a:lvl1pPr>
          </a:lstStyle>
          <a:p>
            <a:fld id="{2CFC8E84-CF7F-2F4F-881B-8D7473850D40}" type="slidenum">
              <a:rPr lang="en-US" smtClean="0"/>
              <a:pPr/>
              <a:t>‹#›</a:t>
            </a:fld>
            <a:r>
              <a:rPr lang="en-US" dirty="0"/>
              <a:t>   |</a:t>
            </a:r>
          </a:p>
        </p:txBody>
      </p:sp>
      <p:sp>
        <p:nvSpPr>
          <p:cNvPr id="10" name="Title 1">
            <a:extLst>
              <a:ext uri="{FF2B5EF4-FFF2-40B4-BE49-F238E27FC236}">
                <a16:creationId xmlns:a16="http://schemas.microsoft.com/office/drawing/2014/main" id="{7B451958-D8FA-7642-99C2-AA23FA9BA743}"/>
              </a:ext>
            </a:extLst>
          </p:cNvPr>
          <p:cNvSpPr>
            <a:spLocks noGrp="1"/>
          </p:cNvSpPr>
          <p:nvPr>
            <p:ph type="title" hasCustomPrompt="1"/>
          </p:nvPr>
        </p:nvSpPr>
        <p:spPr>
          <a:xfrm>
            <a:off x="442911" y="260349"/>
            <a:ext cx="11306173" cy="539751"/>
          </a:xfrm>
        </p:spPr>
        <p:txBody>
          <a:bodyPr anchor="b">
            <a:normAutofit/>
          </a:bodyPr>
          <a:lstStyle>
            <a:lvl1pPr>
              <a:defRPr lang="en-US" sz="3600" b="1" i="0" kern="1200" cap="none" spc="100" baseline="0" dirty="0">
                <a:solidFill>
                  <a:srgbClr val="0098D9"/>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a:t>
            </a:r>
            <a:r>
              <a:rPr lang="en-US" altLang="zh-CN" dirty="0"/>
              <a:t>Slide</a:t>
            </a:r>
            <a:r>
              <a:rPr lang="zh-CN" altLang="en-US" dirty="0"/>
              <a:t> </a:t>
            </a:r>
            <a:r>
              <a:rPr lang="en-US" altLang="zh-CN" dirty="0"/>
              <a:t>Title</a:t>
            </a:r>
            <a:endParaRPr lang="en-US" dirty="0"/>
          </a:p>
        </p:txBody>
      </p:sp>
    </p:spTree>
    <p:extLst>
      <p:ext uri="{BB962C8B-B14F-4D97-AF65-F5344CB8AC3E}">
        <p14:creationId xmlns:p14="http://schemas.microsoft.com/office/powerpoint/2010/main" val="921275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rgbClr val="00A0DB">
            <a:alpha val="50196"/>
          </a:srgbClr>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901113" y="762000"/>
            <a:ext cx="2847974" cy="5067300"/>
          </a:xfrm>
        </p:spPr>
        <p:txBody>
          <a:bodyPr vert="eaVert" lIns="0" tIns="0" rIns="0" bIns="0"/>
          <a:lstStyle>
            <a:lvl1pPr>
              <a:defRPr b="1" cap="none">
                <a:solidFill>
                  <a:srgbClr val="00B2E3"/>
                </a:solidFill>
              </a:defRPr>
            </a:lvl1pPr>
          </a:lstStyle>
          <a:p>
            <a:r>
              <a:rPr lang="en-US" dirty="0"/>
              <a:t>Click to Edit Master Title Style</a:t>
            </a:r>
          </a:p>
        </p:txBody>
      </p:sp>
      <p:sp>
        <p:nvSpPr>
          <p:cNvPr id="3" name="Vertical Text Placeholder 2"/>
          <p:cNvSpPr>
            <a:spLocks noGrp="1"/>
          </p:cNvSpPr>
          <p:nvPr>
            <p:ph type="body" orient="vert" idx="1"/>
          </p:nvPr>
        </p:nvSpPr>
        <p:spPr>
          <a:xfrm>
            <a:off x="442913" y="762000"/>
            <a:ext cx="8129588" cy="50673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6485F3A7-2702-A342-A1D7-C0FFD18CAF2E}"/>
              </a:ext>
            </a:extLst>
          </p:cNvPr>
          <p:cNvSpPr>
            <a:spLocks noGrp="1"/>
          </p:cNvSpPr>
          <p:nvPr>
            <p:ph type="dt" sz="half" idx="10"/>
          </p:nvPr>
        </p:nvSpPr>
        <p:spPr>
          <a:xfrm>
            <a:off x="1083182" y="6165850"/>
            <a:ext cx="1660018" cy="431800"/>
          </a:xfrm>
          <a:prstGeom prst="rect">
            <a:avLst/>
          </a:prstGeom>
        </p:spPr>
        <p:txBody>
          <a:bodyPr vert="horz" lIns="0" tIns="0" rIns="0" bIns="0" rtlCol="0" anchor="b"/>
          <a:lstStyle>
            <a:lvl1pPr algn="l">
              <a:defRPr sz="1000" b="0" i="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lvl1pPr>
          </a:lstStyle>
          <a:p>
            <a:fld id="{FF977929-C204-8947-88C5-929E4AB8A69C}" type="datetime2">
              <a:rPr lang="en-US" smtClean="0"/>
              <a:pPr/>
              <a:t>Tuesday, January 24, 2023</a:t>
            </a:fld>
            <a:endParaRPr lang="en-US" dirty="0"/>
          </a:p>
        </p:txBody>
      </p:sp>
      <p:sp>
        <p:nvSpPr>
          <p:cNvPr id="9" name="Footer Placeholder 4">
            <a:extLst>
              <a:ext uri="{FF2B5EF4-FFF2-40B4-BE49-F238E27FC236}">
                <a16:creationId xmlns:a16="http://schemas.microsoft.com/office/drawing/2014/main" id="{28690776-5F46-4644-ABB9-95203FF01C32}"/>
              </a:ext>
            </a:extLst>
          </p:cNvPr>
          <p:cNvSpPr>
            <a:spLocks noGrp="1"/>
          </p:cNvSpPr>
          <p:nvPr>
            <p:ph type="ftr" sz="quarter" idx="3"/>
          </p:nvPr>
        </p:nvSpPr>
        <p:spPr>
          <a:xfrm>
            <a:off x="2849758" y="6165850"/>
            <a:ext cx="4259395" cy="431800"/>
          </a:xfrm>
          <a:prstGeom prst="rect">
            <a:avLst/>
          </a:prstGeom>
        </p:spPr>
        <p:txBody>
          <a:bodyPr vert="horz" wrap="square" lIns="0" tIns="0" rIns="0" bIns="0" rtlCol="0" anchor="b"/>
          <a:lstStyle>
            <a:lvl1pPr algn="l">
              <a:defRPr sz="1000" b="0" i="0" cap="all" baseline="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Footer</a:t>
            </a:r>
          </a:p>
        </p:txBody>
      </p:sp>
      <p:sp>
        <p:nvSpPr>
          <p:cNvPr id="10" name="Slide Number Placeholder 5">
            <a:extLst>
              <a:ext uri="{FF2B5EF4-FFF2-40B4-BE49-F238E27FC236}">
                <a16:creationId xmlns:a16="http://schemas.microsoft.com/office/drawing/2014/main" id="{B2684C25-AA5B-F049-9092-36E544EEFC22}"/>
              </a:ext>
            </a:extLst>
          </p:cNvPr>
          <p:cNvSpPr>
            <a:spLocks noGrp="1"/>
          </p:cNvSpPr>
          <p:nvPr>
            <p:ph type="sldNum" sz="quarter" idx="4"/>
          </p:nvPr>
        </p:nvSpPr>
        <p:spPr>
          <a:xfrm>
            <a:off x="442913" y="6165850"/>
            <a:ext cx="536639" cy="431800"/>
          </a:xfrm>
          <a:prstGeom prst="rect">
            <a:avLst/>
          </a:prstGeom>
        </p:spPr>
        <p:txBody>
          <a:bodyPr vert="horz" wrap="square" lIns="0" tIns="0" rIns="0" bIns="0" rtlCol="0" anchor="b"/>
          <a:lstStyle>
            <a:lvl1pPr algn="l">
              <a:defRPr sz="1000" b="0" i="0">
                <a:solidFill>
                  <a:schemeClr val="tx1">
                    <a:lumMod val="95000"/>
                    <a:lumOff val="5000"/>
                  </a:schemeClr>
                </a:solidFill>
                <a:latin typeface="+mj-lt"/>
                <a:ea typeface="Frutiger LT Std 67 Bold Condensed" charset="0"/>
                <a:cs typeface="Frutiger LT Std 67 Bold Condensed" charset="0"/>
              </a:defRPr>
            </a:lvl1pPr>
          </a:lstStyle>
          <a:p>
            <a:fld id="{2CFC8E84-CF7F-2F4F-881B-8D7473850D40}" type="slidenum">
              <a:rPr lang="en-US" smtClean="0"/>
              <a:pPr/>
              <a:t>‹#›</a:t>
            </a:fld>
            <a:r>
              <a:rPr lang="en-US" dirty="0"/>
              <a:t>   |</a:t>
            </a:r>
          </a:p>
        </p:txBody>
      </p:sp>
      <p:pic>
        <p:nvPicPr>
          <p:cNvPr id="7" name="Graphic 6">
            <a:extLst>
              <a:ext uri="{FF2B5EF4-FFF2-40B4-BE49-F238E27FC236}">
                <a16:creationId xmlns:a16="http://schemas.microsoft.com/office/drawing/2014/main" id="{0BC58D93-B94B-4C45-AA90-D7F6E54C32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61564" y="6149866"/>
            <a:ext cx="4087523" cy="488205"/>
          </a:xfrm>
          <a:prstGeom prst="rect">
            <a:avLst/>
          </a:prstGeom>
        </p:spPr>
      </p:pic>
    </p:spTree>
    <p:extLst>
      <p:ext uri="{BB962C8B-B14F-4D97-AF65-F5344CB8AC3E}">
        <p14:creationId xmlns:p14="http://schemas.microsoft.com/office/powerpoint/2010/main" val="526855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2913" y="260352"/>
            <a:ext cx="11306175" cy="496886"/>
          </a:xfrm>
          <a:prstGeom prst="rect">
            <a:avLst/>
          </a:prstGeom>
        </p:spPr>
        <p:txBody>
          <a:bodyPr vert="horz" lIns="0" tIns="0" rIns="0" bIns="0" rtlCol="0" anchor="b">
            <a:noAutofit/>
          </a:bodyPr>
          <a:lstStyle/>
          <a:p>
            <a:r>
              <a:rPr lang="en-US" dirty="0"/>
              <a:t>Click to edit Master title</a:t>
            </a:r>
          </a:p>
        </p:txBody>
      </p:sp>
      <p:sp>
        <p:nvSpPr>
          <p:cNvPr id="3" name="Text Placeholder 2"/>
          <p:cNvSpPr>
            <a:spLocks noGrp="1"/>
          </p:cNvSpPr>
          <p:nvPr>
            <p:ph type="body" idx="1"/>
          </p:nvPr>
        </p:nvSpPr>
        <p:spPr>
          <a:xfrm>
            <a:off x="442913" y="1665292"/>
            <a:ext cx="11306175" cy="414622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2A0FFE29-F769-B642-9842-9FA2BDDEA1DE}"/>
              </a:ext>
            </a:extLst>
          </p:cNvPr>
          <p:cNvCxnSpPr>
            <a:cxnSpLocks/>
          </p:cNvCxnSpPr>
          <p:nvPr userDrawn="1"/>
        </p:nvCxnSpPr>
        <p:spPr>
          <a:xfrm>
            <a:off x="0" y="874643"/>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Date Placeholder 3">
            <a:extLst>
              <a:ext uri="{FF2B5EF4-FFF2-40B4-BE49-F238E27FC236}">
                <a16:creationId xmlns:a16="http://schemas.microsoft.com/office/drawing/2014/main" id="{66504EEE-564C-E646-9F58-325D3E1AAB16}"/>
              </a:ext>
            </a:extLst>
          </p:cNvPr>
          <p:cNvSpPr>
            <a:spLocks noGrp="1"/>
          </p:cNvSpPr>
          <p:nvPr>
            <p:ph type="dt" sz="half" idx="2"/>
          </p:nvPr>
        </p:nvSpPr>
        <p:spPr>
          <a:xfrm>
            <a:off x="1083182" y="6165850"/>
            <a:ext cx="1660018" cy="431800"/>
          </a:xfrm>
          <a:prstGeom prst="rect">
            <a:avLst/>
          </a:prstGeom>
        </p:spPr>
        <p:txBody>
          <a:bodyPr vert="horz" lIns="0" tIns="0" rIns="0" bIns="0" rtlCol="0" anchor="b"/>
          <a:lstStyle>
            <a:lvl1pPr algn="l">
              <a:defRPr sz="1000" b="0" i="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lvl1pPr>
          </a:lstStyle>
          <a:p>
            <a:fld id="{FF977929-C204-8947-88C5-929E4AB8A69C}" type="datetime2">
              <a:rPr lang="en-US" smtClean="0"/>
              <a:pPr/>
              <a:t>Tuesday, January 24, 2023</a:t>
            </a:fld>
            <a:endParaRPr lang="en-US" dirty="0"/>
          </a:p>
        </p:txBody>
      </p:sp>
      <p:sp>
        <p:nvSpPr>
          <p:cNvPr id="23" name="Footer Placeholder 4">
            <a:extLst>
              <a:ext uri="{FF2B5EF4-FFF2-40B4-BE49-F238E27FC236}">
                <a16:creationId xmlns:a16="http://schemas.microsoft.com/office/drawing/2014/main" id="{774EB3E1-EC7F-6547-AA14-7A904D349B4B}"/>
              </a:ext>
            </a:extLst>
          </p:cNvPr>
          <p:cNvSpPr>
            <a:spLocks noGrp="1"/>
          </p:cNvSpPr>
          <p:nvPr>
            <p:ph type="ftr" sz="quarter" idx="3"/>
          </p:nvPr>
        </p:nvSpPr>
        <p:spPr>
          <a:xfrm>
            <a:off x="2849758" y="6165850"/>
            <a:ext cx="4259395" cy="431800"/>
          </a:xfrm>
          <a:prstGeom prst="rect">
            <a:avLst/>
          </a:prstGeom>
        </p:spPr>
        <p:txBody>
          <a:bodyPr vert="horz" wrap="square" lIns="0" tIns="0" rIns="0" bIns="0" rtlCol="0" anchor="b"/>
          <a:lstStyle>
            <a:lvl1pPr algn="l">
              <a:defRPr sz="1000" b="0" i="0" cap="all" baseline="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Footer</a:t>
            </a:r>
          </a:p>
        </p:txBody>
      </p:sp>
      <p:sp>
        <p:nvSpPr>
          <p:cNvPr id="24" name="Slide Number Placeholder 5">
            <a:extLst>
              <a:ext uri="{FF2B5EF4-FFF2-40B4-BE49-F238E27FC236}">
                <a16:creationId xmlns:a16="http://schemas.microsoft.com/office/drawing/2014/main" id="{6E80C520-F683-E045-964F-28FE462131F4}"/>
              </a:ext>
            </a:extLst>
          </p:cNvPr>
          <p:cNvSpPr>
            <a:spLocks noGrp="1"/>
          </p:cNvSpPr>
          <p:nvPr>
            <p:ph type="sldNum" sz="quarter" idx="4"/>
          </p:nvPr>
        </p:nvSpPr>
        <p:spPr>
          <a:xfrm>
            <a:off x="442913" y="6165850"/>
            <a:ext cx="536639" cy="431800"/>
          </a:xfrm>
          <a:prstGeom prst="rect">
            <a:avLst/>
          </a:prstGeom>
        </p:spPr>
        <p:txBody>
          <a:bodyPr vert="horz" wrap="square" lIns="0" tIns="0" rIns="0" bIns="0" rtlCol="0" anchor="b"/>
          <a:lstStyle>
            <a:lvl1pPr algn="l">
              <a:defRPr sz="1000" b="0" i="0">
                <a:solidFill>
                  <a:schemeClr val="tx1">
                    <a:lumMod val="95000"/>
                    <a:lumOff val="5000"/>
                  </a:schemeClr>
                </a:solidFill>
                <a:latin typeface="+mj-lt"/>
                <a:ea typeface="Frutiger LT Std 67 Bold Condensed" charset="0"/>
                <a:cs typeface="Frutiger LT Std 67 Bold Condensed" charset="0"/>
              </a:defRPr>
            </a:lvl1pPr>
          </a:lstStyle>
          <a:p>
            <a:fld id="{2CFC8E84-CF7F-2F4F-881B-8D7473850D40}" type="slidenum">
              <a:rPr lang="en-US" smtClean="0"/>
              <a:pPr/>
              <a:t>‹#›</a:t>
            </a:fld>
            <a:r>
              <a:rPr lang="en-US" dirty="0"/>
              <a:t>   |</a:t>
            </a:r>
          </a:p>
        </p:txBody>
      </p:sp>
      <p:pic>
        <p:nvPicPr>
          <p:cNvPr id="6" name="Graphic 5">
            <a:extLst>
              <a:ext uri="{FF2B5EF4-FFF2-40B4-BE49-F238E27FC236}">
                <a16:creationId xmlns:a16="http://schemas.microsoft.com/office/drawing/2014/main" id="{20DB74A6-3B8A-8A4D-9D5A-5588C19E1111}"/>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8286750" y="6224537"/>
            <a:ext cx="3462337" cy="413534"/>
          </a:xfrm>
          <a:prstGeom prst="rect">
            <a:avLst/>
          </a:prstGeom>
        </p:spPr>
      </p:pic>
    </p:spTree>
    <p:extLst>
      <p:ext uri="{BB962C8B-B14F-4D97-AF65-F5344CB8AC3E}">
        <p14:creationId xmlns:p14="http://schemas.microsoft.com/office/powerpoint/2010/main" val="190203497"/>
      </p:ext>
    </p:extLst>
  </p:cSld>
  <p:clrMap bg1="lt1" tx1="dk1" bg2="lt2" tx2="dk2" accent1="accent1" accent2="accent2" accent3="accent3" accent4="accent4" accent5="accent5" accent6="accent6" hlink="hlink" folHlink="folHlink"/>
  <p:sldLayoutIdLst>
    <p:sldLayoutId id="2147484090" r:id="rId1"/>
    <p:sldLayoutId id="2147484105" r:id="rId2"/>
    <p:sldLayoutId id="2147484106" r:id="rId3"/>
    <p:sldLayoutId id="2147484102" r:id="rId4"/>
    <p:sldLayoutId id="2147484093" r:id="rId5"/>
    <p:sldLayoutId id="2147484094" r:id="rId6"/>
    <p:sldLayoutId id="2147484095" r:id="rId7"/>
    <p:sldLayoutId id="2147484099" r:id="rId8"/>
    <p:sldLayoutId id="2147484100" r:id="rId9"/>
    <p:sldLayoutId id="2147484096" r:id="rId10"/>
    <p:sldLayoutId id="2147484108" r:id="rId11"/>
    <p:sldLayoutId id="2147484109" r:id="rId12"/>
    <p:sldLayoutId id="2147484110" r:id="rId13"/>
  </p:sldLayoutIdLst>
  <p:hf hdr="0"/>
  <p:txStyles>
    <p:titleStyle>
      <a:lvl1pPr algn="l" defTabSz="914400" rtl="0" eaLnBrk="1" latinLnBrk="0" hangingPunct="1">
        <a:lnSpc>
          <a:spcPct val="80000"/>
        </a:lnSpc>
        <a:spcBef>
          <a:spcPct val="0"/>
        </a:spcBef>
        <a:buNone/>
        <a:defRPr sz="3600" b="1" i="0" kern="1200" cap="all" spc="100" baseline="0">
          <a:solidFill>
            <a:schemeClr val="tx1">
              <a:lumMod val="95000"/>
              <a:lumOff val="5000"/>
            </a:schemeClr>
          </a:solidFill>
          <a:latin typeface="Calibri" panose="020F0502020204030204" pitchFamily="34" charset="0"/>
          <a:ea typeface="+mj-ea"/>
          <a:cs typeface="Calibri" panose="020F0502020204030204" pitchFamily="34" charset="0"/>
        </a:defRPr>
      </a:lvl1pPr>
    </p:titleStyle>
    <p:bodyStyle>
      <a:lvl1pPr marL="91440" indent="-91440" algn="l" defTabSz="914400" rtl="0" eaLnBrk="1" latinLnBrk="0" hangingPunct="1">
        <a:lnSpc>
          <a:spcPct val="90000"/>
        </a:lnSpc>
        <a:spcBef>
          <a:spcPts val="1200"/>
        </a:spcBef>
        <a:spcAft>
          <a:spcPts val="200"/>
        </a:spcAft>
        <a:buClr>
          <a:schemeClr val="tx1"/>
        </a:buClr>
        <a:buSzPct val="100000"/>
        <a:buFont typeface="Tw Cen MT" panose="020B0602020104020603" pitchFamily="34" charset="0"/>
        <a:buChar char=" "/>
        <a:defRPr sz="2400" kern="1200">
          <a:solidFill>
            <a:schemeClr val="tx1"/>
          </a:solidFill>
          <a:latin typeface="Calibri" panose="020F0502020204030204" pitchFamily="34" charset="0"/>
          <a:ea typeface="+mn-ea"/>
          <a:cs typeface="Calibri" panose="020F0502020204030204" pitchFamily="34" charset="0"/>
        </a:defRPr>
      </a:lvl1pPr>
      <a:lvl2pPr marL="265176" indent="-137160" algn="l" defTabSz="914400" rtl="0" eaLnBrk="1" latinLnBrk="0" hangingPunct="1">
        <a:lnSpc>
          <a:spcPct val="90000"/>
        </a:lnSpc>
        <a:spcBef>
          <a:spcPts val="200"/>
        </a:spcBef>
        <a:spcAft>
          <a:spcPts val="400"/>
        </a:spcAft>
        <a:buClr>
          <a:schemeClr val="tx1"/>
        </a:buClr>
        <a:buFont typeface="Wingdings 3" pitchFamily="18" charset="2"/>
        <a:buChar char=""/>
        <a:defRPr sz="2200" kern="1200">
          <a:solidFill>
            <a:schemeClr val="tx1"/>
          </a:solidFill>
          <a:latin typeface="Calibri" panose="020F0502020204030204" pitchFamily="34" charset="0"/>
          <a:ea typeface="+mn-ea"/>
          <a:cs typeface="Calibri" panose="020F0502020204030204" pitchFamily="34" charset="0"/>
        </a:defRPr>
      </a:lvl2pPr>
      <a:lvl3pPr marL="448056" indent="-137160" algn="l" defTabSz="914400" rtl="0" eaLnBrk="1" latinLnBrk="0" hangingPunct="1">
        <a:lnSpc>
          <a:spcPct val="90000"/>
        </a:lnSpc>
        <a:spcBef>
          <a:spcPts val="200"/>
        </a:spcBef>
        <a:spcAft>
          <a:spcPts val="400"/>
        </a:spcAft>
        <a:buClr>
          <a:schemeClr val="tx1"/>
        </a:buClr>
        <a:buFont typeface="Wingdings 3" pitchFamily="18" charset="2"/>
        <a:buChar char=""/>
        <a:defRPr sz="2000" kern="1200">
          <a:solidFill>
            <a:schemeClr val="tx1"/>
          </a:solidFill>
          <a:latin typeface="Calibri" panose="020F0502020204030204" pitchFamily="34" charset="0"/>
          <a:ea typeface="+mn-ea"/>
          <a:cs typeface="Calibri" panose="020F0502020204030204" pitchFamily="34" charset="0"/>
        </a:defRPr>
      </a:lvl3pPr>
      <a:lvl4pPr marL="594360" indent="-137160" algn="l" defTabSz="914400" rtl="0" eaLnBrk="1" latinLnBrk="0" hangingPunct="1">
        <a:lnSpc>
          <a:spcPct val="90000"/>
        </a:lnSpc>
        <a:spcBef>
          <a:spcPts val="200"/>
        </a:spcBef>
        <a:spcAft>
          <a:spcPts val="400"/>
        </a:spcAft>
        <a:buClr>
          <a:schemeClr val="tx1"/>
        </a:buClr>
        <a:buFont typeface="Wingdings 3" pitchFamily="18" charset="2"/>
        <a:buChar char=""/>
        <a:defRPr sz="1800" kern="1200">
          <a:solidFill>
            <a:schemeClr val="tx1"/>
          </a:solidFill>
          <a:latin typeface="Calibri" panose="020F0502020204030204" pitchFamily="34" charset="0"/>
          <a:ea typeface="+mn-ea"/>
          <a:cs typeface="Calibri" panose="020F0502020204030204" pitchFamily="34" charset="0"/>
        </a:defRPr>
      </a:lvl4pPr>
      <a:lvl5pPr marL="777240" indent="-137160" algn="l" defTabSz="914400" rtl="0" eaLnBrk="1" latinLnBrk="0" hangingPunct="1">
        <a:lnSpc>
          <a:spcPct val="90000"/>
        </a:lnSpc>
        <a:spcBef>
          <a:spcPts val="200"/>
        </a:spcBef>
        <a:spcAft>
          <a:spcPts val="400"/>
        </a:spcAft>
        <a:buClr>
          <a:schemeClr val="tx1"/>
        </a:buClr>
        <a:buFont typeface="Wingdings 3" pitchFamily="18" charset="2"/>
        <a:buChar char=""/>
        <a:defRPr sz="1600" kern="1200">
          <a:solidFill>
            <a:schemeClr val="tx1"/>
          </a:solidFill>
          <a:latin typeface="Calibri" panose="020F0502020204030204" pitchFamily="34" charset="0"/>
          <a:ea typeface="+mn-ea"/>
          <a:cs typeface="Calibri" panose="020F050202020403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45" userDrawn="1">
          <p15:clr>
            <a:srgbClr val="F26B43"/>
          </p15:clr>
        </p15:guide>
        <p15:guide id="2" pos="7605" userDrawn="1">
          <p15:clr>
            <a:srgbClr val="F26B43"/>
          </p15:clr>
        </p15:guide>
        <p15:guide id="3" pos="52" userDrawn="1">
          <p15:clr>
            <a:srgbClr val="F26B43"/>
          </p15:clr>
        </p15:guide>
        <p15:guide id="4" orient="horz" pos="4269" userDrawn="1">
          <p15:clr>
            <a:srgbClr val="F26B43"/>
          </p15:clr>
        </p15:guide>
        <p15:guide id="5" orient="horz" pos="3672" userDrawn="1">
          <p15:clr>
            <a:srgbClr val="F26B43"/>
          </p15:clr>
        </p15:guide>
        <p15:guide id="6" orient="horz" pos="3884" userDrawn="1">
          <p15:clr>
            <a:srgbClr val="F26B43"/>
          </p15:clr>
        </p15:guide>
        <p15:guide id="7" pos="7401" userDrawn="1">
          <p15:clr>
            <a:srgbClr val="F26B43"/>
          </p15:clr>
        </p15:guide>
        <p15:guide id="8" pos="279" userDrawn="1">
          <p15:clr>
            <a:srgbClr val="F26B43"/>
          </p15:clr>
        </p15:guide>
        <p15:guide id="9" orient="horz" pos="4156" userDrawn="1">
          <p15:clr>
            <a:srgbClr val="F26B43"/>
          </p15:clr>
        </p15:guide>
        <p15:guide id="10" orient="horz" pos="51" userDrawn="1">
          <p15:clr>
            <a:srgbClr val="F26B43"/>
          </p15:clr>
        </p15:guide>
        <p15:guide id="11" orient="horz" pos="1049" userDrawn="1">
          <p15:clr>
            <a:srgbClr val="F26B43"/>
          </p15:clr>
        </p15:guide>
        <p15:guide id="12" orient="horz" pos="1275" userDrawn="1">
          <p15:clr>
            <a:srgbClr val="F26B43"/>
          </p15:clr>
        </p15:guide>
        <p15:guide id="13" orient="horz" pos="1502" userDrawn="1">
          <p15:clr>
            <a:srgbClr val="F26B43"/>
          </p15:clr>
        </p15:guide>
        <p15:guide id="14" orient="horz" pos="1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un.org/en/auditors/board/"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un.org/en/ga/fifth/art17.shtml"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hyperlink" Target="https://www.un.org/en/charter-united-nations/index.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un.org/en/ga/about/ropga/abq.shtml"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unhabitat.org/" TargetMode="External"/><Relationship Id="rId1" Type="http://schemas.openxmlformats.org/officeDocument/2006/relationships/slideLayout" Target="../slideLayouts/slideLayout13.xml"/><Relationship Id="rId5" Type="http://schemas.openxmlformats.org/officeDocument/2006/relationships/image" Target="../media/image18.emf"/><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undocs.org/A/77/48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a:extLst>
              <a:ext uri="{FF2B5EF4-FFF2-40B4-BE49-F238E27FC236}">
                <a16:creationId xmlns:a16="http://schemas.microsoft.com/office/drawing/2014/main" id="{C173D9E3-6817-3B4C-BA82-6269F2A89D56}"/>
              </a:ext>
            </a:extLst>
          </p:cNvPr>
          <p:cNvSpPr/>
          <p:nvPr/>
        </p:nvSpPr>
        <p:spPr>
          <a:xfrm>
            <a:off x="0" y="0"/>
            <a:ext cx="12192000" cy="6846570"/>
          </a:xfrm>
          <a:prstGeom prst="rect">
            <a:avLst/>
          </a:prstGeom>
          <a:solidFill>
            <a:schemeClr val="bg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dirty="0">
              <a:latin typeface="Roboto Bk" panose="02000000000000000000" pitchFamily="2" charset="0"/>
              <a:ea typeface="Roboto Lt" pitchFamily="2" charset="0"/>
              <a:cs typeface="Arial Black" panose="020B0604020202020204" pitchFamily="34" charset="0"/>
            </a:endParaRPr>
          </a:p>
        </p:txBody>
      </p:sp>
      <p:sp>
        <p:nvSpPr>
          <p:cNvPr id="32" name="Rounded Rectangle">
            <a:extLst>
              <a:ext uri="{FF2B5EF4-FFF2-40B4-BE49-F238E27FC236}">
                <a16:creationId xmlns:a16="http://schemas.microsoft.com/office/drawing/2014/main" id="{0BF548C0-778F-4D8F-CD29-4DF3A2B4D19B}"/>
              </a:ext>
            </a:extLst>
          </p:cNvPr>
          <p:cNvSpPr/>
          <p:nvPr/>
        </p:nvSpPr>
        <p:spPr>
          <a:xfrm>
            <a:off x="155122" y="155122"/>
            <a:ext cx="11897592" cy="6547757"/>
          </a:xfrm>
          <a:prstGeom prst="roundRect">
            <a:avLst>
              <a:gd name="adj" fmla="val 3686"/>
            </a:avLst>
          </a:prstGeom>
          <a:solidFill>
            <a:srgbClr val="01B2E3"/>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dirty="0">
              <a:latin typeface="Roboto Bk" panose="02000000000000000000" pitchFamily="2" charset="0"/>
              <a:ea typeface="Roboto Lt" pitchFamily="2" charset="0"/>
              <a:cs typeface="Arial Black" panose="020B0604020202020204" pitchFamily="34" charset="0"/>
            </a:endParaRPr>
          </a:p>
        </p:txBody>
      </p:sp>
      <p:sp>
        <p:nvSpPr>
          <p:cNvPr id="3" name="Thank you!">
            <a:extLst>
              <a:ext uri="{FF2B5EF4-FFF2-40B4-BE49-F238E27FC236}">
                <a16:creationId xmlns:a16="http://schemas.microsoft.com/office/drawing/2014/main" id="{420DA4E0-0270-87A2-DF7D-32B9E29FF43F}"/>
              </a:ext>
            </a:extLst>
          </p:cNvPr>
          <p:cNvSpPr txBox="1"/>
          <p:nvPr/>
        </p:nvSpPr>
        <p:spPr>
          <a:xfrm>
            <a:off x="3052311" y="3822528"/>
            <a:ext cx="5974462" cy="9438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l" defTabSz="457200">
              <a:defRPr sz="18000" b="0">
                <a:solidFill>
                  <a:srgbClr val="242423"/>
                </a:solidFill>
                <a:latin typeface="Montserrat Bold"/>
                <a:ea typeface="Montserrat Bold"/>
                <a:cs typeface="Montserrat Bold"/>
                <a:sym typeface="Montserrat Bold"/>
              </a:defRPr>
            </a:lvl1pPr>
          </a:lstStyle>
          <a:p>
            <a:pPr algn="ctr"/>
            <a:r>
              <a:rPr lang="en-GB" sz="2900" b="1" dirty="0">
                <a:solidFill>
                  <a:schemeClr val="bg1"/>
                </a:solidFill>
                <a:latin typeface="Roboto" panose="02000000000000000000" pitchFamily="2" charset="0"/>
                <a:ea typeface="Roboto" panose="02000000000000000000" pitchFamily="2" charset="0"/>
                <a:cs typeface="Arial" panose="020B0604020202020204" pitchFamily="34" charset="0"/>
              </a:rPr>
              <a:t>The Strategic Plan, The Annual Work Programme and Budget</a:t>
            </a:r>
            <a:endParaRPr lang="en-KE" sz="2900" b="1"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5" name="Graphic 4">
            <a:extLst>
              <a:ext uri="{FF2B5EF4-FFF2-40B4-BE49-F238E27FC236}">
                <a16:creationId xmlns:a16="http://schemas.microsoft.com/office/drawing/2014/main" id="{D8629A44-A35B-3C9D-61DB-69F38E3022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79846" y="2282950"/>
            <a:ext cx="5048143" cy="1048576"/>
          </a:xfrm>
          <a:prstGeom prst="rect">
            <a:avLst/>
          </a:prstGeom>
        </p:spPr>
      </p:pic>
      <p:sp>
        <p:nvSpPr>
          <p:cNvPr id="2" name="Rectangle 1">
            <a:extLst>
              <a:ext uri="{FF2B5EF4-FFF2-40B4-BE49-F238E27FC236}">
                <a16:creationId xmlns:a16="http://schemas.microsoft.com/office/drawing/2014/main" id="{BBE66229-8CE4-DC4C-7EDB-E268C64A2E0B}"/>
              </a:ext>
            </a:extLst>
          </p:cNvPr>
          <p:cNvSpPr/>
          <p:nvPr/>
        </p:nvSpPr>
        <p:spPr>
          <a:xfrm>
            <a:off x="5730937" y="1839661"/>
            <a:ext cx="745961" cy="24622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endParaRPr lang="en-KE" sz="1600" dirty="0">
              <a:solidFill>
                <a:srgbClr val="FFFFFF"/>
              </a:solidFill>
              <a:latin typeface="Roboto Lt" pitchFamily="2" charset="0"/>
              <a:ea typeface="Roboto Lt" pitchFamily="2" charset="0"/>
              <a:sym typeface="Helvetica Neue Medium"/>
            </a:endParaRPr>
          </a:p>
        </p:txBody>
      </p:sp>
      <p:sp>
        <p:nvSpPr>
          <p:cNvPr id="4" name="Rectangle 3">
            <a:extLst>
              <a:ext uri="{FF2B5EF4-FFF2-40B4-BE49-F238E27FC236}">
                <a16:creationId xmlns:a16="http://schemas.microsoft.com/office/drawing/2014/main" id="{109422EF-EB24-4719-2820-7D3F4D3D385E}"/>
              </a:ext>
            </a:extLst>
          </p:cNvPr>
          <p:cNvSpPr/>
          <p:nvPr/>
        </p:nvSpPr>
        <p:spPr>
          <a:xfrm>
            <a:off x="5730937" y="4923107"/>
            <a:ext cx="745961" cy="24622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endParaRPr lang="en-KE" sz="1600" dirty="0">
              <a:solidFill>
                <a:srgbClr val="FFFFFF"/>
              </a:solidFill>
              <a:latin typeface="Roboto Lt" pitchFamily="2" charset="0"/>
              <a:ea typeface="Roboto Lt" pitchFamily="2" charset="0"/>
              <a:sym typeface="Helvetica Neue Medium"/>
            </a:endParaRPr>
          </a:p>
        </p:txBody>
      </p:sp>
    </p:spTree>
    <p:extLst>
      <p:ext uri="{BB962C8B-B14F-4D97-AF65-F5344CB8AC3E}">
        <p14:creationId xmlns:p14="http://schemas.microsoft.com/office/powerpoint/2010/main" val="3036778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ordination – Coffective">
            <a:extLst>
              <a:ext uri="{FF2B5EF4-FFF2-40B4-BE49-F238E27FC236}">
                <a16:creationId xmlns:a16="http://schemas.microsoft.com/office/drawing/2014/main" id="{24E1D1A7-0540-F1F6-055D-F6187FE8AAFE}"/>
              </a:ext>
            </a:extLst>
          </p:cNvPr>
          <p:cNvPicPr>
            <a:picLocks noChangeAspect="1" noChangeArrowheads="1"/>
          </p:cNvPicPr>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7433535" y="2601906"/>
            <a:ext cx="4921100" cy="461010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55600" y="290284"/>
            <a:ext cx="11480800" cy="461665"/>
          </a:xfrm>
          <a:prstGeom prst="rect">
            <a:avLst/>
          </a:prstGeom>
          <a:solidFill>
            <a:schemeClr val="accent2">
              <a:lumMod val="20000"/>
              <a:lumOff val="80000"/>
            </a:schemeClr>
          </a:solidFill>
        </p:spPr>
        <p:txBody>
          <a:bodyPr wrap="square">
            <a:spAutoFit/>
          </a:bodyPr>
          <a:lstStyle/>
          <a:p>
            <a:pPr algn="ctr"/>
            <a:r>
              <a:rPr lang="en-GB" sz="2400" b="1">
                <a:solidFill>
                  <a:schemeClr val="accent2"/>
                </a:solidFill>
              </a:rPr>
              <a:t>Intergovernmental review process</a:t>
            </a:r>
            <a:endParaRPr lang="en-GB" sz="2400" b="1" dirty="0">
              <a:solidFill>
                <a:schemeClr val="accent2"/>
              </a:solidFill>
            </a:endParaRPr>
          </a:p>
        </p:txBody>
      </p:sp>
      <p:sp>
        <p:nvSpPr>
          <p:cNvPr id="3" name="CuadroTexto 2"/>
          <p:cNvSpPr txBox="1"/>
          <p:nvPr/>
        </p:nvSpPr>
        <p:spPr>
          <a:xfrm>
            <a:off x="470284" y="1173788"/>
            <a:ext cx="11366115" cy="4735207"/>
          </a:xfrm>
          <a:prstGeom prst="rect">
            <a:avLst/>
          </a:prstGeom>
          <a:noFill/>
        </p:spPr>
        <p:txBody>
          <a:bodyPr wrap="square" rtlCol="0">
            <a:spAutoFit/>
          </a:bodyPr>
          <a:lstStyle/>
          <a:p>
            <a:pPr marL="342900" indent="-342900">
              <a:lnSpc>
                <a:spcPct val="200000"/>
              </a:lnSpc>
              <a:buFont typeface="+mj-lt"/>
              <a:buAutoNum type="alphaUcPeriod"/>
            </a:pPr>
            <a:r>
              <a:rPr lang="en-GB" sz="2200" b="1" dirty="0"/>
              <a:t>Committee for Programme and Coordination</a:t>
            </a:r>
          </a:p>
          <a:p>
            <a:pPr marL="800100" lvl="1" indent="-342900">
              <a:lnSpc>
                <a:spcPct val="200000"/>
              </a:lnSpc>
              <a:buFont typeface="Arial" panose="020B0604020202020204" pitchFamily="34" charset="0"/>
              <a:buChar char="•"/>
            </a:pPr>
            <a:r>
              <a:rPr lang="en-GB" sz="2200" dirty="0"/>
              <a:t>Examines the totality of the SG's work programme</a:t>
            </a:r>
          </a:p>
          <a:p>
            <a:pPr marL="800100" lvl="1" indent="-342900">
              <a:lnSpc>
                <a:spcPct val="200000"/>
              </a:lnSpc>
              <a:buFont typeface="Arial" panose="020B0604020202020204" pitchFamily="34" charset="0"/>
              <a:buChar char="•"/>
            </a:pPr>
            <a:r>
              <a:rPr lang="en-GB" sz="2200" dirty="0"/>
              <a:t>Assesses programme results, validity against legislation, mandate coordination</a:t>
            </a:r>
          </a:p>
          <a:p>
            <a:pPr marL="342900" indent="-342900">
              <a:lnSpc>
                <a:spcPct val="200000"/>
              </a:lnSpc>
              <a:buFont typeface="+mj-lt"/>
              <a:buAutoNum type="alphaUcPeriod"/>
            </a:pPr>
            <a:r>
              <a:rPr lang="en-GB" sz="2200" b="1" dirty="0"/>
              <a:t>Advisory Committee on Administrative and Budgetary Questions</a:t>
            </a:r>
          </a:p>
          <a:p>
            <a:pPr marL="800100" lvl="1" indent="-342900">
              <a:lnSpc>
                <a:spcPct val="200000"/>
              </a:lnSpc>
              <a:buFont typeface="Arial" panose="020B0604020202020204" pitchFamily="34" charset="0"/>
              <a:buChar char="•"/>
            </a:pPr>
            <a:r>
              <a:rPr lang="en-GB" sz="2200" dirty="0"/>
              <a:t>Examines the totality of the SG’s budget and audit reports</a:t>
            </a:r>
          </a:p>
          <a:p>
            <a:pPr marL="800100" lvl="1" indent="-342900">
              <a:lnSpc>
                <a:spcPct val="200000"/>
              </a:lnSpc>
              <a:buFont typeface="Arial" panose="020B0604020202020204" pitchFamily="34" charset="0"/>
              <a:buChar char="•"/>
            </a:pPr>
            <a:r>
              <a:rPr lang="en-GB" sz="2200" dirty="0"/>
              <a:t>Assesses budget performance, relationship to work programme, administrative matters</a:t>
            </a:r>
          </a:p>
          <a:p>
            <a:pPr marL="342900" indent="-342900">
              <a:lnSpc>
                <a:spcPct val="200000"/>
              </a:lnSpc>
              <a:buFont typeface="+mj-lt"/>
              <a:buAutoNum type="alphaUcPeriod"/>
            </a:pPr>
            <a:r>
              <a:rPr lang="en-GB" sz="2200" b="1" dirty="0"/>
              <a:t>Sequential nature of the review processes</a:t>
            </a:r>
            <a:endParaRPr lang="en-GB" b="1" dirty="0"/>
          </a:p>
        </p:txBody>
      </p:sp>
    </p:spTree>
    <p:extLst>
      <p:ext uri="{BB962C8B-B14F-4D97-AF65-F5344CB8AC3E}">
        <p14:creationId xmlns:p14="http://schemas.microsoft.com/office/powerpoint/2010/main" val="771535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7DEA2-2D70-A743-9B12-DD1674BE59FB}"/>
              </a:ext>
            </a:extLst>
          </p:cNvPr>
          <p:cNvSpPr>
            <a:spLocks noGrp="1"/>
          </p:cNvSpPr>
          <p:nvPr>
            <p:ph type="title"/>
          </p:nvPr>
        </p:nvSpPr>
        <p:spPr>
          <a:xfrm>
            <a:off x="1625600" y="176636"/>
            <a:ext cx="8897257" cy="539751"/>
          </a:xfrm>
          <a:solidFill>
            <a:schemeClr val="accent2">
              <a:lumMod val="20000"/>
              <a:lumOff val="80000"/>
            </a:schemeClr>
          </a:solidFill>
        </p:spPr>
        <p:txBody>
          <a:bodyPr>
            <a:noAutofit/>
          </a:bodyPr>
          <a:lstStyle/>
          <a:p>
            <a:pPr marL="341313" indent="-341313" algn="ctr">
              <a:tabLst>
                <a:tab pos="341313" algn="l"/>
              </a:tabLst>
            </a:pPr>
            <a:r>
              <a:rPr lang="en-US" sz="2800">
                <a:latin typeface="+mj-lt"/>
                <a:ea typeface="+mn-ea"/>
              </a:rPr>
              <a:t>What does the UN Charter say about Budgeting and Financing?</a:t>
            </a:r>
            <a:endParaRPr lang="en-KE" sz="2800">
              <a:latin typeface="+mj-lt"/>
              <a:ea typeface="+mn-ea"/>
            </a:endParaRPr>
          </a:p>
        </p:txBody>
      </p:sp>
      <p:sp>
        <p:nvSpPr>
          <p:cNvPr id="21" name="TextBox 20">
            <a:extLst>
              <a:ext uri="{FF2B5EF4-FFF2-40B4-BE49-F238E27FC236}">
                <a16:creationId xmlns:a16="http://schemas.microsoft.com/office/drawing/2014/main" id="{D3F52DBB-71AA-4F2E-9005-8631B1EC1371}"/>
              </a:ext>
            </a:extLst>
          </p:cNvPr>
          <p:cNvSpPr txBox="1"/>
          <p:nvPr/>
        </p:nvSpPr>
        <p:spPr>
          <a:xfrm>
            <a:off x="442913" y="1703989"/>
            <a:ext cx="11608879" cy="4062651"/>
          </a:xfrm>
          <a:prstGeom prst="rect">
            <a:avLst/>
          </a:prstGeom>
          <a:solidFill>
            <a:srgbClr val="EDF8FD"/>
          </a:solidFill>
        </p:spPr>
        <p:txBody>
          <a:bodyPr wrap="square" rtlCol="0">
            <a:spAutoFit/>
          </a:bodyPr>
          <a:lstStyle/>
          <a:p>
            <a:r>
              <a:rPr lang="en-US" sz="2200"/>
              <a:t>Article 17</a:t>
            </a:r>
            <a:br>
              <a:rPr lang="en-US" sz="2200" b="1"/>
            </a:br>
            <a:endParaRPr lang="en-US" sz="2200" b="1"/>
          </a:p>
          <a:p>
            <a:pPr marL="285750" indent="-285750">
              <a:buFont typeface="Arial" panose="020B0604020202020204" pitchFamily="34" charset="0"/>
              <a:buChar char="•"/>
            </a:pPr>
            <a:r>
              <a:rPr lang="en-US" sz="2200"/>
              <a:t>The </a:t>
            </a:r>
            <a:r>
              <a:rPr lang="en-US" sz="2200" b="1"/>
              <a:t>General Assembly </a:t>
            </a:r>
            <a:r>
              <a:rPr lang="en-US" sz="2200"/>
              <a:t>shall consider and approve the budget of the Organization.</a:t>
            </a:r>
            <a:br>
              <a:rPr lang="en-US" sz="2200"/>
            </a:br>
            <a:endParaRPr lang="en-US" sz="2200"/>
          </a:p>
          <a:p>
            <a:pPr marL="285750" indent="-285750">
              <a:buFont typeface="Arial" panose="020B0604020202020204" pitchFamily="34" charset="0"/>
              <a:buChar char="•"/>
            </a:pPr>
            <a:r>
              <a:rPr lang="en-US" sz="2200"/>
              <a:t>The expenses of the Organization shall be borne by the Members as </a:t>
            </a:r>
            <a:r>
              <a:rPr lang="en-US" sz="2200" b="1"/>
              <a:t>apportioned</a:t>
            </a:r>
            <a:r>
              <a:rPr lang="en-US" sz="2200"/>
              <a:t> by the General Assembly.</a:t>
            </a:r>
            <a:br>
              <a:rPr lang="en-US" sz="2200"/>
            </a:br>
            <a:endParaRPr lang="en-US" sz="2200"/>
          </a:p>
          <a:p>
            <a:pPr marL="285750" indent="-285750">
              <a:buFont typeface="Arial" panose="020B0604020202020204" pitchFamily="34" charset="0"/>
              <a:buChar char="•"/>
            </a:pPr>
            <a:r>
              <a:rPr lang="en-US" sz="2200"/>
              <a:t>The General Assembly shall </a:t>
            </a:r>
            <a:r>
              <a:rPr lang="en-US" sz="2200" b="1"/>
              <a:t>consider and approve any financial and budgetary arrangements </a:t>
            </a:r>
            <a:r>
              <a:rPr lang="en-US" sz="2200"/>
              <a:t>with specialized agencies referred to in Article 57 and shall examine the administrative budgets of such specialized agencies with a view to making recommendations to the agencies concerned.</a:t>
            </a:r>
          </a:p>
          <a:p>
            <a:pPr marL="285750" indent="-285750">
              <a:buFont typeface="Arial" panose="020B0604020202020204" pitchFamily="34" charset="0"/>
              <a:buChar char="•"/>
            </a:pPr>
            <a:endParaRPr lang="en-US"/>
          </a:p>
          <a:p>
            <a:endParaRPr lang="en-US" sz="2000"/>
          </a:p>
        </p:txBody>
      </p:sp>
    </p:spTree>
    <p:extLst>
      <p:ext uri="{BB962C8B-B14F-4D97-AF65-F5344CB8AC3E}">
        <p14:creationId xmlns:p14="http://schemas.microsoft.com/office/powerpoint/2010/main" val="2626356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7DEA2-2D70-A743-9B12-DD1674BE59FB}"/>
              </a:ext>
            </a:extLst>
          </p:cNvPr>
          <p:cNvSpPr>
            <a:spLocks noGrp="1"/>
          </p:cNvSpPr>
          <p:nvPr>
            <p:ph type="title"/>
          </p:nvPr>
        </p:nvSpPr>
        <p:spPr>
          <a:xfrm>
            <a:off x="1538514" y="167953"/>
            <a:ext cx="9085943" cy="816139"/>
          </a:xfrm>
          <a:solidFill>
            <a:schemeClr val="accent2">
              <a:lumMod val="20000"/>
              <a:lumOff val="80000"/>
            </a:schemeClr>
          </a:solidFill>
        </p:spPr>
        <p:txBody>
          <a:bodyPr>
            <a:noAutofit/>
          </a:bodyPr>
          <a:lstStyle/>
          <a:p>
            <a:pPr marL="341313" indent="-341313" algn="ctr">
              <a:tabLst>
                <a:tab pos="341313" algn="l"/>
              </a:tabLst>
            </a:pPr>
            <a:r>
              <a:rPr lang="en-US" sz="2800">
                <a:latin typeface="+mj-lt"/>
                <a:ea typeface="+mn-ea"/>
              </a:rPr>
              <a:t>What UN General Assembly bodies has responsibilities for </a:t>
            </a:r>
            <a:br>
              <a:rPr lang="en-US" sz="2800">
                <a:latin typeface="+mj-lt"/>
                <a:ea typeface="+mn-ea"/>
              </a:rPr>
            </a:br>
            <a:r>
              <a:rPr lang="en-US" sz="2800">
                <a:latin typeface="+mj-lt"/>
                <a:ea typeface="+mn-ea"/>
              </a:rPr>
              <a:t>budget and finance?</a:t>
            </a:r>
            <a:endParaRPr lang="en-KE" sz="2800">
              <a:latin typeface="+mj-lt"/>
              <a:ea typeface="+mn-ea"/>
            </a:endParaRPr>
          </a:p>
        </p:txBody>
      </p:sp>
      <p:sp>
        <p:nvSpPr>
          <p:cNvPr id="5" name="Date Placeholder 4">
            <a:extLst>
              <a:ext uri="{FF2B5EF4-FFF2-40B4-BE49-F238E27FC236}">
                <a16:creationId xmlns:a16="http://schemas.microsoft.com/office/drawing/2014/main" id="{DBF0B6C3-01D9-D24D-8970-66612455FB9D}"/>
              </a:ext>
            </a:extLst>
          </p:cNvPr>
          <p:cNvSpPr>
            <a:spLocks noGrp="1"/>
          </p:cNvSpPr>
          <p:nvPr>
            <p:ph type="dt" sz="half" idx="10"/>
          </p:nvPr>
        </p:nvSpPr>
        <p:spPr>
          <a:xfrm>
            <a:off x="1083182" y="6312408"/>
            <a:ext cx="1660018" cy="166370"/>
          </a:xfrm>
        </p:spPr>
        <p:txBody>
          <a:bodyPr/>
          <a:lstStyle/>
          <a:p>
            <a:r>
              <a:rPr lang="en-US">
                <a:latin typeface="+mj-lt"/>
              </a:rPr>
              <a:t>January , 2021</a:t>
            </a:r>
          </a:p>
        </p:txBody>
      </p:sp>
      <p:sp>
        <p:nvSpPr>
          <p:cNvPr id="6" name="Footer Placeholder 5">
            <a:extLst>
              <a:ext uri="{FF2B5EF4-FFF2-40B4-BE49-F238E27FC236}">
                <a16:creationId xmlns:a16="http://schemas.microsoft.com/office/drawing/2014/main" id="{DD94A52D-7ABB-5C43-A403-4D94800C455A}"/>
              </a:ext>
            </a:extLst>
          </p:cNvPr>
          <p:cNvSpPr>
            <a:spLocks noGrp="1"/>
          </p:cNvSpPr>
          <p:nvPr>
            <p:ph type="ftr" sz="quarter" idx="3"/>
          </p:nvPr>
        </p:nvSpPr>
        <p:spPr>
          <a:xfrm>
            <a:off x="2849758" y="6312408"/>
            <a:ext cx="4259395" cy="166370"/>
          </a:xfrm>
        </p:spPr>
        <p:txBody>
          <a:bodyPr/>
          <a:lstStyle/>
          <a:p>
            <a:r>
              <a:rPr lang="en-US">
                <a:latin typeface="+mj-lt"/>
              </a:rPr>
              <a:t>Member States Induction and orientation </a:t>
            </a:r>
          </a:p>
        </p:txBody>
      </p:sp>
      <p:sp>
        <p:nvSpPr>
          <p:cNvPr id="7" name="Slide Number Placeholder 6">
            <a:extLst>
              <a:ext uri="{FF2B5EF4-FFF2-40B4-BE49-F238E27FC236}">
                <a16:creationId xmlns:a16="http://schemas.microsoft.com/office/drawing/2014/main" id="{1B11DCE7-6582-794E-9E24-D1939009ED1D}"/>
              </a:ext>
            </a:extLst>
          </p:cNvPr>
          <p:cNvSpPr>
            <a:spLocks noGrp="1"/>
          </p:cNvSpPr>
          <p:nvPr>
            <p:ph type="sldNum" sz="quarter" idx="4"/>
          </p:nvPr>
        </p:nvSpPr>
        <p:spPr>
          <a:xfrm>
            <a:off x="442913" y="6046978"/>
            <a:ext cx="536639" cy="431800"/>
          </a:xfrm>
        </p:spPr>
        <p:txBody>
          <a:bodyPr/>
          <a:lstStyle/>
          <a:p>
            <a:fld id="{2CFC8E84-CF7F-2F4F-881B-8D7473850D40}" type="slidenum">
              <a:rPr lang="en-US" smtClean="0"/>
              <a:pPr/>
              <a:t>11</a:t>
            </a:fld>
            <a:r>
              <a:rPr lang="en-US"/>
              <a:t>   |</a:t>
            </a:r>
          </a:p>
        </p:txBody>
      </p:sp>
      <p:sp>
        <p:nvSpPr>
          <p:cNvPr id="16" name="Footer Placeholder 5">
            <a:extLst>
              <a:ext uri="{FF2B5EF4-FFF2-40B4-BE49-F238E27FC236}">
                <a16:creationId xmlns:a16="http://schemas.microsoft.com/office/drawing/2014/main" id="{7AAD795A-ED99-4CDE-9147-AAABA9798EDA}"/>
              </a:ext>
            </a:extLst>
          </p:cNvPr>
          <p:cNvSpPr txBox="1">
            <a:spLocks/>
          </p:cNvSpPr>
          <p:nvPr/>
        </p:nvSpPr>
        <p:spPr>
          <a:xfrm>
            <a:off x="4740562" y="6253581"/>
            <a:ext cx="4259395" cy="185915"/>
          </a:xfrm>
          <a:prstGeom prst="rect">
            <a:avLst/>
          </a:prstGeom>
        </p:spPr>
        <p:txBody>
          <a:bodyPr vert="horz" wrap="square" lIns="0" tIns="0" rIns="0" bIns="0" rtlCol="0" anchor="b"/>
          <a:lstStyle>
            <a:defPPr>
              <a:defRPr lang="en-US"/>
            </a:defPPr>
            <a:lvl1pPr marL="0" algn="l" defTabSz="914400" rtl="0" eaLnBrk="1" latinLnBrk="0" hangingPunct="1">
              <a:defRPr sz="1000" b="0" i="0" kern="1200" cap="all" baseline="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u="sng">
                <a:solidFill>
                  <a:srgbClr val="00A0DB"/>
                </a:solidFill>
                <a:hlinkClick r:id="rId3"/>
              </a:rPr>
              <a:t>https://www.un.org/en/auditors/board</a:t>
            </a:r>
            <a:endParaRPr lang="en-GB">
              <a:solidFill>
                <a:srgbClr val="00A0DB"/>
              </a:solidFill>
            </a:endParaRPr>
          </a:p>
        </p:txBody>
      </p:sp>
      <p:sp>
        <p:nvSpPr>
          <p:cNvPr id="21" name="TextBox 20">
            <a:extLst>
              <a:ext uri="{FF2B5EF4-FFF2-40B4-BE49-F238E27FC236}">
                <a16:creationId xmlns:a16="http://schemas.microsoft.com/office/drawing/2014/main" id="{D3F52DBB-71AA-4F2E-9005-8631B1EC1371}"/>
              </a:ext>
            </a:extLst>
          </p:cNvPr>
          <p:cNvSpPr txBox="1"/>
          <p:nvPr/>
        </p:nvSpPr>
        <p:spPr>
          <a:xfrm>
            <a:off x="241745" y="1441324"/>
            <a:ext cx="11608879" cy="5170646"/>
          </a:xfrm>
          <a:prstGeom prst="rect">
            <a:avLst/>
          </a:prstGeom>
          <a:solidFill>
            <a:srgbClr val="EDF8FD"/>
          </a:solidFill>
        </p:spPr>
        <p:txBody>
          <a:bodyPr wrap="square" rtlCol="0">
            <a:spAutoFit/>
          </a:bodyPr>
          <a:lstStyle/>
          <a:p>
            <a:r>
              <a:rPr lang="en-US" sz="2200" b="1">
                <a:solidFill>
                  <a:srgbClr val="FF9933"/>
                </a:solidFill>
              </a:rPr>
              <a:t>GENERAL ASSEMBLY </a:t>
            </a:r>
            <a:r>
              <a:rPr lang="en-US" sz="2200"/>
              <a:t>(GA) has a dual function:</a:t>
            </a:r>
            <a:br>
              <a:rPr lang="en-US" sz="2200"/>
            </a:br>
            <a:endParaRPr lang="en-US" sz="2200"/>
          </a:p>
          <a:p>
            <a:pPr marL="285750" indent="-285750">
              <a:buFont typeface="Arial" panose="020B0604020202020204" pitchFamily="34" charset="0"/>
              <a:buChar char="•"/>
            </a:pPr>
            <a:r>
              <a:rPr lang="en-US" sz="2200"/>
              <a:t>it provides a deliberative forum for Member States to </a:t>
            </a:r>
            <a:r>
              <a:rPr lang="en-US" sz="2200" b="1"/>
              <a:t>discuss </a:t>
            </a:r>
            <a:r>
              <a:rPr lang="en-US" sz="2200"/>
              <a:t>the work of the Organization and </a:t>
            </a:r>
            <a:r>
              <a:rPr lang="en-US" sz="2200" b="1"/>
              <a:t>oversees</a:t>
            </a:r>
            <a:r>
              <a:rPr lang="en-US" sz="2200"/>
              <a:t> the work of the Secretariat. </a:t>
            </a:r>
          </a:p>
          <a:p>
            <a:pPr marL="285750" indent="-285750">
              <a:buFont typeface="Arial" panose="020B0604020202020204" pitchFamily="34" charset="0"/>
              <a:buChar char="•"/>
            </a:pPr>
            <a:r>
              <a:rPr lang="en-US" sz="2200"/>
              <a:t>Comprising all 193 Member States, it provides a unique </a:t>
            </a:r>
            <a:r>
              <a:rPr lang="en-US" sz="2200" b="1"/>
              <a:t>forum for multilateral discussions </a:t>
            </a:r>
            <a:r>
              <a:rPr lang="en-US" sz="2200"/>
              <a:t>of the full spectrum of international issues covered by the Charter.</a:t>
            </a:r>
          </a:p>
          <a:p>
            <a:endParaRPr lang="en-US" sz="2200" b="1"/>
          </a:p>
          <a:p>
            <a:endParaRPr lang="en-US" sz="2200" b="1"/>
          </a:p>
          <a:p>
            <a:r>
              <a:rPr lang="en-US" sz="2200" b="1"/>
              <a:t>Primary Functions </a:t>
            </a:r>
            <a:r>
              <a:rPr lang="en-US" sz="2200"/>
              <a:t>of the GA </a:t>
            </a:r>
            <a:r>
              <a:rPr lang="en-US" sz="2200" i="1"/>
              <a:t>(inter-alia):</a:t>
            </a:r>
          </a:p>
          <a:p>
            <a:r>
              <a:rPr lang="en-US" sz="2200"/>
              <a:t>…</a:t>
            </a:r>
          </a:p>
          <a:p>
            <a:pPr marL="285750" indent="-285750">
              <a:buFont typeface="Arial" panose="020B0604020202020204" pitchFamily="34" charset="0"/>
              <a:buChar char="•"/>
            </a:pPr>
            <a:r>
              <a:rPr lang="en-US" sz="2200"/>
              <a:t>Maintains the </a:t>
            </a:r>
            <a:r>
              <a:rPr lang="en-US" sz="2200" b="1"/>
              <a:t>authority to approve budgets</a:t>
            </a:r>
            <a:r>
              <a:rPr lang="en-US" sz="2200"/>
              <a:t>, playing a critical role in ensuring that resources are available for the implementation of mandates</a:t>
            </a:r>
          </a:p>
          <a:p>
            <a:pPr marL="285750" indent="-285750">
              <a:buFont typeface="Arial" panose="020B0604020202020204" pitchFamily="34" charset="0"/>
              <a:buChar char="•"/>
            </a:pPr>
            <a:endParaRPr lang="en-US" sz="2200"/>
          </a:p>
          <a:p>
            <a:pPr marL="285750" indent="-285750">
              <a:buFont typeface="Arial" panose="020B0604020202020204" pitchFamily="34" charset="0"/>
              <a:buChar char="•"/>
            </a:pPr>
            <a:r>
              <a:rPr lang="en-US" sz="2200"/>
              <a:t>Broad </a:t>
            </a:r>
            <a:r>
              <a:rPr lang="en-US" sz="2200" b="1"/>
              <a:t>supervision of the work </a:t>
            </a:r>
            <a:r>
              <a:rPr lang="en-US" sz="2200"/>
              <a:t>of the Secretariat, especially in terms of budget, staff regulations, and the appointment of senior staff </a:t>
            </a:r>
          </a:p>
        </p:txBody>
      </p:sp>
    </p:spTree>
    <p:extLst>
      <p:ext uri="{BB962C8B-B14F-4D97-AF65-F5344CB8AC3E}">
        <p14:creationId xmlns:p14="http://schemas.microsoft.com/office/powerpoint/2010/main" val="47226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D3F52DBB-71AA-4F2E-9005-8631B1EC1371}"/>
              </a:ext>
            </a:extLst>
          </p:cNvPr>
          <p:cNvSpPr txBox="1"/>
          <p:nvPr/>
        </p:nvSpPr>
        <p:spPr>
          <a:xfrm>
            <a:off x="372374" y="380711"/>
            <a:ext cx="11608879" cy="5447645"/>
          </a:xfrm>
          <a:prstGeom prst="rect">
            <a:avLst/>
          </a:prstGeom>
          <a:solidFill>
            <a:srgbClr val="EDF8FD"/>
          </a:solidFill>
        </p:spPr>
        <p:txBody>
          <a:bodyPr wrap="square" rtlCol="0">
            <a:spAutoFit/>
          </a:bodyPr>
          <a:lstStyle/>
          <a:p>
            <a:pPr>
              <a:lnSpc>
                <a:spcPct val="150000"/>
              </a:lnSpc>
            </a:pPr>
            <a:r>
              <a:rPr lang="en-US" sz="2200"/>
              <a:t>The </a:t>
            </a:r>
            <a:r>
              <a:rPr lang="en-US" sz="2200" b="1">
                <a:solidFill>
                  <a:srgbClr val="FF9933"/>
                </a:solidFill>
              </a:rPr>
              <a:t>FIFTH COMMITTEE </a:t>
            </a:r>
            <a:r>
              <a:rPr lang="en-US" sz="2200"/>
              <a:t>of the GA has responsibilities for </a:t>
            </a:r>
            <a:r>
              <a:rPr lang="en-US" sz="2200" b="1"/>
              <a:t>administrative and budgetary matters</a:t>
            </a:r>
            <a:r>
              <a:rPr lang="en-US" sz="2200"/>
              <a:t>: </a:t>
            </a:r>
          </a:p>
          <a:p>
            <a:pPr>
              <a:lnSpc>
                <a:spcPct val="150000"/>
              </a:lnSpc>
            </a:pPr>
            <a:endParaRPr lang="en-US" sz="2200"/>
          </a:p>
          <a:p>
            <a:pPr>
              <a:lnSpc>
                <a:spcPct val="150000"/>
              </a:lnSpc>
            </a:pPr>
            <a:r>
              <a:rPr lang="en-US" sz="2200"/>
              <a:t>Based on the reports of the Fifth Committee, the GA considers and approves the budget of the Organization in accordance with </a:t>
            </a:r>
            <a:r>
              <a:rPr lang="en-US" sz="2200" u="sng">
                <a:hlinkClick r:id="rId3"/>
              </a:rPr>
              <a:t>Chapter IV, Article 17</a:t>
            </a:r>
            <a:r>
              <a:rPr lang="en-US" sz="2200"/>
              <a:t> of the </a:t>
            </a:r>
            <a:r>
              <a:rPr lang="en-US" sz="2200" u="sng">
                <a:hlinkClick r:id="rId4"/>
              </a:rPr>
              <a:t>Charter of the United Nations.</a:t>
            </a:r>
            <a:r>
              <a:rPr lang="en-US" sz="2200"/>
              <a:t> </a:t>
            </a:r>
          </a:p>
          <a:p>
            <a:pPr>
              <a:lnSpc>
                <a:spcPct val="150000"/>
              </a:lnSpc>
            </a:pPr>
            <a:endParaRPr lang="en-US" sz="2200"/>
          </a:p>
          <a:p>
            <a:pPr>
              <a:lnSpc>
                <a:spcPct val="150000"/>
              </a:lnSpc>
            </a:pPr>
            <a:r>
              <a:rPr lang="en-US" sz="2200"/>
              <a:t>GA also considers and approves financial and budgetary arrangements with </a:t>
            </a:r>
            <a:r>
              <a:rPr lang="en-US" sz="2200" b="1"/>
              <a:t>Specialized Agencies </a:t>
            </a:r>
            <a:r>
              <a:rPr lang="en-US" sz="2200"/>
              <a:t>and makes recommendations to the Agencies concerned.</a:t>
            </a:r>
          </a:p>
          <a:p>
            <a:pPr>
              <a:lnSpc>
                <a:spcPct val="150000"/>
              </a:lnSpc>
            </a:pPr>
            <a:endParaRPr lang="en-US" sz="2200"/>
          </a:p>
          <a:p>
            <a:pPr>
              <a:lnSpc>
                <a:spcPct val="150000"/>
              </a:lnSpc>
            </a:pPr>
            <a:r>
              <a:rPr lang="en-US" sz="2200"/>
              <a:t>The Fifth Committee may also consider urgent matters relating to the financing of </a:t>
            </a:r>
            <a:r>
              <a:rPr lang="en-US" sz="2200" b="1"/>
              <a:t>a peacekeeping mission</a:t>
            </a:r>
            <a:r>
              <a:rPr lang="en-US" sz="2200"/>
              <a:t> authorized by the Security Council at any of its sessions</a:t>
            </a:r>
          </a:p>
          <a:p>
            <a:endParaRPr lang="en-US"/>
          </a:p>
        </p:txBody>
      </p:sp>
    </p:spTree>
    <p:extLst>
      <p:ext uri="{BB962C8B-B14F-4D97-AF65-F5344CB8AC3E}">
        <p14:creationId xmlns:p14="http://schemas.microsoft.com/office/powerpoint/2010/main" val="4282118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D3F52DBB-71AA-4F2E-9005-8631B1EC1371}"/>
              </a:ext>
            </a:extLst>
          </p:cNvPr>
          <p:cNvSpPr txBox="1"/>
          <p:nvPr/>
        </p:nvSpPr>
        <p:spPr>
          <a:xfrm>
            <a:off x="562707" y="1026887"/>
            <a:ext cx="11432069" cy="5124480"/>
          </a:xfrm>
          <a:prstGeom prst="rect">
            <a:avLst/>
          </a:prstGeom>
          <a:solidFill>
            <a:srgbClr val="EDF8FD"/>
          </a:solidFill>
        </p:spPr>
        <p:txBody>
          <a:bodyPr wrap="square" rtlCol="0">
            <a:spAutoFit/>
          </a:bodyPr>
          <a:lstStyle/>
          <a:p>
            <a:pPr>
              <a:lnSpc>
                <a:spcPct val="150000"/>
              </a:lnSpc>
            </a:pPr>
            <a:r>
              <a:rPr lang="en-US" sz="2200"/>
              <a:t> The </a:t>
            </a:r>
            <a:r>
              <a:rPr lang="en-US" sz="2200" b="1">
                <a:solidFill>
                  <a:srgbClr val="FF9300"/>
                </a:solidFill>
              </a:rPr>
              <a:t>Advisory Committee on Administrative and Budgetary Questions </a:t>
            </a:r>
            <a:r>
              <a:rPr lang="en-US" sz="2200"/>
              <a:t>(ACABQ), a subsidiary organ of the GA, </a:t>
            </a:r>
            <a:r>
              <a:rPr lang="en-US" sz="2200" b="1"/>
              <a:t>assists the Fifth Committee. </a:t>
            </a:r>
          </a:p>
          <a:p>
            <a:pPr>
              <a:lnSpc>
                <a:spcPct val="150000"/>
              </a:lnSpc>
            </a:pPr>
            <a:endParaRPr lang="en-US" sz="2200" b="1"/>
          </a:p>
          <a:p>
            <a:pPr>
              <a:lnSpc>
                <a:spcPct val="150000"/>
              </a:lnSpc>
            </a:pPr>
            <a:r>
              <a:rPr lang="en-US" sz="2400" u="sng">
                <a:hlinkClick r:id="rId3"/>
              </a:rPr>
              <a:t>Rule 157</a:t>
            </a:r>
            <a:r>
              <a:rPr lang="en-US" sz="2400"/>
              <a:t> of the Rules of Procedure of the GA explains: </a:t>
            </a:r>
            <a:r>
              <a:rPr lang="en-US" sz="2400" i="1"/>
              <a:t>"</a:t>
            </a:r>
            <a:r>
              <a:rPr lang="en-US" sz="2000" i="1"/>
              <a:t>The Advisory Committee on Administrative and Budgetary Questions shall be </a:t>
            </a:r>
            <a:r>
              <a:rPr lang="en-US" sz="2000" i="1" u="sng"/>
              <a:t>responsible for expert examination of the </a:t>
            </a:r>
            <a:r>
              <a:rPr lang="en-US" sz="2000" i="1" u="sng" err="1"/>
              <a:t>programme</a:t>
            </a:r>
            <a:r>
              <a:rPr lang="en-US" sz="2000" i="1" u="sng"/>
              <a:t> budget of the United Nations</a:t>
            </a:r>
            <a:r>
              <a:rPr lang="en-US" sz="2000" i="1"/>
              <a:t> and shall assist the Administrative and Budgetary Committee (Fifth Committee)".</a:t>
            </a:r>
            <a:endParaRPr lang="en-US" sz="2000"/>
          </a:p>
          <a:p>
            <a:pPr>
              <a:lnSpc>
                <a:spcPct val="150000"/>
              </a:lnSpc>
            </a:pPr>
            <a:endParaRPr lang="en-US" sz="2200"/>
          </a:p>
          <a:p>
            <a:pPr>
              <a:lnSpc>
                <a:spcPct val="150000"/>
              </a:lnSpc>
            </a:pPr>
            <a:r>
              <a:rPr lang="en-US" sz="2200"/>
              <a:t>As an advisory body, reports from ACABQ include </a:t>
            </a:r>
            <a:r>
              <a:rPr lang="en-US" sz="2200" b="1"/>
              <a:t>observations, conclusions and recommendations </a:t>
            </a:r>
            <a:r>
              <a:rPr lang="en-US" sz="2200"/>
              <a:t>to the Fifth Committee on the proposals of the Secretary-General.</a:t>
            </a:r>
          </a:p>
          <a:p>
            <a:pPr>
              <a:lnSpc>
                <a:spcPct val="150000"/>
              </a:lnSpc>
            </a:pPr>
            <a:endParaRPr lang="en-US" sz="2200" b="1"/>
          </a:p>
        </p:txBody>
      </p:sp>
    </p:spTree>
    <p:extLst>
      <p:ext uri="{BB962C8B-B14F-4D97-AF65-F5344CB8AC3E}">
        <p14:creationId xmlns:p14="http://schemas.microsoft.com/office/powerpoint/2010/main" val="285965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7DEA2-2D70-A743-9B12-DD1674BE59FB}"/>
              </a:ext>
            </a:extLst>
          </p:cNvPr>
          <p:cNvSpPr>
            <a:spLocks noGrp="1"/>
          </p:cNvSpPr>
          <p:nvPr>
            <p:ph type="title"/>
          </p:nvPr>
        </p:nvSpPr>
        <p:spPr>
          <a:xfrm>
            <a:off x="2068512" y="243321"/>
            <a:ext cx="7627030" cy="539751"/>
          </a:xfrm>
          <a:solidFill>
            <a:schemeClr val="accent2">
              <a:lumMod val="20000"/>
              <a:lumOff val="80000"/>
            </a:schemeClr>
          </a:solidFill>
        </p:spPr>
        <p:txBody>
          <a:bodyPr>
            <a:normAutofit/>
          </a:bodyPr>
          <a:lstStyle/>
          <a:p>
            <a:pPr marL="341313" indent="-341313">
              <a:tabLst>
                <a:tab pos="341313" algn="l"/>
              </a:tabLst>
            </a:pPr>
            <a:r>
              <a:rPr lang="en-US" sz="2800">
                <a:latin typeface="+mj-lt"/>
                <a:ea typeface="+mn-ea"/>
              </a:rPr>
              <a:t>What is the Regular Budget (or “Programme Budget)?</a:t>
            </a:r>
            <a:endParaRPr lang="en-KE" sz="2800">
              <a:latin typeface="+mj-lt"/>
              <a:ea typeface="+mn-ea"/>
            </a:endParaRPr>
          </a:p>
        </p:txBody>
      </p:sp>
      <p:sp>
        <p:nvSpPr>
          <p:cNvPr id="21" name="TextBox 20">
            <a:extLst>
              <a:ext uri="{FF2B5EF4-FFF2-40B4-BE49-F238E27FC236}">
                <a16:creationId xmlns:a16="http://schemas.microsoft.com/office/drawing/2014/main" id="{D3F52DBB-71AA-4F2E-9005-8631B1EC1371}"/>
              </a:ext>
            </a:extLst>
          </p:cNvPr>
          <p:cNvSpPr txBox="1"/>
          <p:nvPr/>
        </p:nvSpPr>
        <p:spPr>
          <a:xfrm>
            <a:off x="409210" y="1311706"/>
            <a:ext cx="11358287" cy="5324535"/>
          </a:xfrm>
          <a:prstGeom prst="rect">
            <a:avLst/>
          </a:prstGeom>
          <a:solidFill>
            <a:srgbClr val="EDF8FD"/>
          </a:solidFill>
        </p:spPr>
        <p:txBody>
          <a:bodyPr wrap="square" rtlCol="0">
            <a:spAutoFit/>
          </a:bodyPr>
          <a:lstStyle/>
          <a:p>
            <a:r>
              <a:rPr lang="en-US" sz="2200" b="1">
                <a:solidFill>
                  <a:srgbClr val="0070C0"/>
                </a:solidFill>
              </a:rPr>
              <a:t>Regular Budget </a:t>
            </a:r>
            <a:r>
              <a:rPr lang="en-US" sz="2200"/>
              <a:t>covers the mandated activities of the UN Secretariat at Headquarters and at the Offices Away from Headquarters (OAHs), Duty Stations, Regional Commissions, special political missions, and various information </a:t>
            </a:r>
            <a:r>
              <a:rPr lang="en-US" sz="2200" err="1"/>
              <a:t>centres</a:t>
            </a:r>
            <a:r>
              <a:rPr lang="en-US" sz="2200"/>
              <a:t>. </a:t>
            </a:r>
          </a:p>
          <a:p>
            <a:endParaRPr lang="en-US" sz="2200"/>
          </a:p>
          <a:p>
            <a:r>
              <a:rPr lang="en-US" i="1"/>
              <a:t>Note: The regular budget also provides for two longstanding peacekeeping operations: the UN Truce Supervisory Organization (UNTSO) and the UN Military Observer Group in India and Pakistan (UNMOGIP).</a:t>
            </a:r>
          </a:p>
          <a:p>
            <a:endParaRPr lang="en-US" i="1"/>
          </a:p>
          <a:p>
            <a:endParaRPr lang="en-US" sz="2200"/>
          </a:p>
          <a:p>
            <a:r>
              <a:rPr lang="en-US" sz="2200" b="1">
                <a:solidFill>
                  <a:srgbClr val="0070C0"/>
                </a:solidFill>
              </a:rPr>
              <a:t>Voluntary contributions </a:t>
            </a:r>
            <a:r>
              <a:rPr lang="en-US" sz="2200"/>
              <a:t>and complement </a:t>
            </a:r>
            <a:r>
              <a:rPr lang="en-US" sz="2200" b="1">
                <a:solidFill>
                  <a:srgbClr val="0070C0"/>
                </a:solidFill>
              </a:rPr>
              <a:t>assessed contributions </a:t>
            </a:r>
            <a:r>
              <a:rPr lang="en-US" sz="2200"/>
              <a:t>are the sole source of funding for UN Funds and </a:t>
            </a:r>
            <a:r>
              <a:rPr lang="en-US" sz="2200" err="1"/>
              <a:t>Programmes</a:t>
            </a:r>
            <a:r>
              <a:rPr lang="en-US" sz="2200"/>
              <a:t>. </a:t>
            </a:r>
          </a:p>
          <a:p>
            <a:endParaRPr lang="en-US" sz="2200"/>
          </a:p>
          <a:p>
            <a:r>
              <a:rPr lang="en-US" sz="2200"/>
              <a:t>UN Agencies, however, are financed by a mix of assessed and voluntary contributions. </a:t>
            </a:r>
            <a:br>
              <a:rPr lang="en-US" sz="2200"/>
            </a:br>
            <a:endParaRPr lang="en-US" sz="2200"/>
          </a:p>
          <a:p>
            <a:r>
              <a:rPr lang="en-US" sz="2200"/>
              <a:t>Some UN Secretariat entities, such as the UN Environment Programme (UNEP), the Office on Drugs and Crime (UNODC), and the </a:t>
            </a:r>
            <a:r>
              <a:rPr lang="en-US" sz="2200" b="1"/>
              <a:t>UN Human Settlements Programme (UNHABITAT</a:t>
            </a:r>
            <a:r>
              <a:rPr lang="en-US" sz="2200"/>
              <a:t> rely to a large extent on extra-budgetary funding, but also have a smaller assessed budgetary component.</a:t>
            </a:r>
          </a:p>
        </p:txBody>
      </p:sp>
    </p:spTree>
    <p:extLst>
      <p:ext uri="{BB962C8B-B14F-4D97-AF65-F5344CB8AC3E}">
        <p14:creationId xmlns:p14="http://schemas.microsoft.com/office/powerpoint/2010/main" val="318595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B11DCE7-6582-794E-9E24-D1939009ED1D}"/>
              </a:ext>
            </a:extLst>
          </p:cNvPr>
          <p:cNvSpPr>
            <a:spLocks noGrp="1"/>
          </p:cNvSpPr>
          <p:nvPr>
            <p:ph type="sldNum" sz="quarter" idx="4"/>
          </p:nvPr>
        </p:nvSpPr>
        <p:spPr>
          <a:xfrm>
            <a:off x="442913" y="6046978"/>
            <a:ext cx="536639" cy="431800"/>
          </a:xfrm>
        </p:spPr>
        <p:txBody>
          <a:bodyPr/>
          <a:lstStyle/>
          <a:p>
            <a:r>
              <a:rPr lang="en-US"/>
              <a:t>|</a:t>
            </a:r>
          </a:p>
        </p:txBody>
      </p:sp>
      <p:sp>
        <p:nvSpPr>
          <p:cNvPr id="21" name="TextBox 20">
            <a:extLst>
              <a:ext uri="{FF2B5EF4-FFF2-40B4-BE49-F238E27FC236}">
                <a16:creationId xmlns:a16="http://schemas.microsoft.com/office/drawing/2014/main" id="{D3F52DBB-71AA-4F2E-9005-8631B1EC1371}"/>
              </a:ext>
            </a:extLst>
          </p:cNvPr>
          <p:cNvSpPr txBox="1"/>
          <p:nvPr/>
        </p:nvSpPr>
        <p:spPr>
          <a:xfrm>
            <a:off x="170027" y="473761"/>
            <a:ext cx="11824749" cy="5324535"/>
          </a:xfrm>
          <a:prstGeom prst="rect">
            <a:avLst/>
          </a:prstGeom>
          <a:solidFill>
            <a:srgbClr val="EDF8FD"/>
          </a:solidFill>
        </p:spPr>
        <p:txBody>
          <a:bodyPr wrap="square" rtlCol="0">
            <a:spAutoFit/>
          </a:bodyPr>
          <a:lstStyle/>
          <a:p>
            <a:r>
              <a:rPr lang="en-GB" sz="2200" b="1"/>
              <a:t>Programme budget - </a:t>
            </a:r>
            <a:r>
              <a:rPr lang="en-GB" sz="2200" b="1">
                <a:solidFill>
                  <a:srgbClr val="FF9933"/>
                </a:solidFill>
              </a:rPr>
              <a:t>Authority and responsibility</a:t>
            </a:r>
          </a:p>
          <a:p>
            <a:r>
              <a:rPr lang="en-GB" sz="2200"/>
              <a:t> </a:t>
            </a:r>
          </a:p>
          <a:p>
            <a:r>
              <a:rPr lang="en-GB" sz="2200"/>
              <a:t> </a:t>
            </a:r>
          </a:p>
          <a:p>
            <a:r>
              <a:rPr lang="en-GB" sz="2200" b="1"/>
              <a:t>Regulation 2.1. The proposed programme budget for each budget period shall be prepared by the </a:t>
            </a:r>
            <a:r>
              <a:rPr lang="en-GB" sz="2200" b="1">
                <a:solidFill>
                  <a:srgbClr val="00B2E3"/>
                </a:solidFill>
              </a:rPr>
              <a:t>Secretary-General</a:t>
            </a:r>
            <a:r>
              <a:rPr lang="en-GB" sz="2200" b="1"/>
              <a:t>. </a:t>
            </a:r>
            <a:endParaRPr lang="en-GB" sz="2200"/>
          </a:p>
          <a:p>
            <a:endParaRPr lang="en-GB" sz="2200" b="1"/>
          </a:p>
          <a:p>
            <a:r>
              <a:rPr lang="en-GB" sz="2200" b="1"/>
              <a:t>Rule 102.1</a:t>
            </a:r>
          </a:p>
          <a:p>
            <a:r>
              <a:rPr lang="en-GB" sz="2200"/>
              <a:t> </a:t>
            </a:r>
          </a:p>
          <a:p>
            <a:pPr marL="457200" indent="-457200"/>
            <a:r>
              <a:rPr lang="en-GB" sz="2200"/>
              <a:t>(a)	</a:t>
            </a:r>
            <a:r>
              <a:rPr lang="en-GB" sz="2000"/>
              <a:t>The Secretary-General shall decide on the programme content and resource allocation of the proposed programme budget to be submitted to the General Assembly.</a:t>
            </a:r>
            <a:br>
              <a:rPr lang="en-GB" sz="2000"/>
            </a:br>
            <a:endParaRPr lang="en-GB" sz="2000"/>
          </a:p>
          <a:p>
            <a:pPr marL="457200" indent="-457200"/>
            <a:r>
              <a:rPr lang="en-GB" sz="2000"/>
              <a:t>(b)	Heads of department shall prepare programme budget proposals for the forthcoming budget period at such times and in such detail as the Under-Secretary-General for Management may prescribe and in accordance with the Financial Regulations and Rules and the Regulations and Rules Governing Programme Planning, the Programme Aspects of the Budget, the Monitoring of Implementation and the Methods of Evaluation.</a:t>
            </a:r>
          </a:p>
          <a:p>
            <a:endParaRPr lang="en-US" sz="2200"/>
          </a:p>
        </p:txBody>
      </p:sp>
    </p:spTree>
    <p:extLst>
      <p:ext uri="{BB962C8B-B14F-4D97-AF65-F5344CB8AC3E}">
        <p14:creationId xmlns:p14="http://schemas.microsoft.com/office/powerpoint/2010/main" val="3094852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7DEA2-2D70-A743-9B12-DD1674BE59FB}"/>
              </a:ext>
            </a:extLst>
          </p:cNvPr>
          <p:cNvSpPr>
            <a:spLocks noGrp="1"/>
          </p:cNvSpPr>
          <p:nvPr>
            <p:ph type="title"/>
          </p:nvPr>
        </p:nvSpPr>
        <p:spPr>
          <a:xfrm>
            <a:off x="2765199" y="262490"/>
            <a:ext cx="5972401" cy="539751"/>
          </a:xfrm>
          <a:solidFill>
            <a:schemeClr val="accent2">
              <a:lumMod val="20000"/>
              <a:lumOff val="80000"/>
            </a:schemeClr>
          </a:solidFill>
        </p:spPr>
        <p:txBody>
          <a:bodyPr>
            <a:normAutofit/>
          </a:bodyPr>
          <a:lstStyle/>
          <a:p>
            <a:pPr marL="341313" indent="-341313">
              <a:tabLst>
                <a:tab pos="341313" algn="l"/>
              </a:tabLst>
            </a:pPr>
            <a:r>
              <a:rPr lang="en-US" sz="3200" spc="0">
                <a:latin typeface="+mj-lt"/>
              </a:rPr>
              <a:t> </a:t>
            </a:r>
            <a:r>
              <a:rPr lang="en-US" sz="2800">
                <a:latin typeface="+mj-lt"/>
                <a:ea typeface="+mn-ea"/>
              </a:rPr>
              <a:t>What is the UN-Habitat Foundation Fund?</a:t>
            </a:r>
            <a:endParaRPr lang="en-KE" sz="2800">
              <a:latin typeface="+mj-lt"/>
              <a:ea typeface="+mn-ea"/>
            </a:endParaRPr>
          </a:p>
        </p:txBody>
      </p:sp>
      <p:sp>
        <p:nvSpPr>
          <p:cNvPr id="7" name="Slide Number Placeholder 6">
            <a:extLst>
              <a:ext uri="{FF2B5EF4-FFF2-40B4-BE49-F238E27FC236}">
                <a16:creationId xmlns:a16="http://schemas.microsoft.com/office/drawing/2014/main" id="{1B11DCE7-6582-794E-9E24-D1939009ED1D}"/>
              </a:ext>
            </a:extLst>
          </p:cNvPr>
          <p:cNvSpPr>
            <a:spLocks noGrp="1"/>
          </p:cNvSpPr>
          <p:nvPr>
            <p:ph type="sldNum" sz="quarter" idx="4"/>
          </p:nvPr>
        </p:nvSpPr>
        <p:spPr>
          <a:xfrm>
            <a:off x="442913" y="6046978"/>
            <a:ext cx="536639" cy="431800"/>
          </a:xfrm>
        </p:spPr>
        <p:txBody>
          <a:bodyPr/>
          <a:lstStyle/>
          <a:p>
            <a:fld id="{2CFC8E84-CF7F-2F4F-881B-8D7473850D40}" type="slidenum">
              <a:rPr lang="en-US" smtClean="0"/>
              <a:pPr/>
              <a:t>16</a:t>
            </a:fld>
            <a:r>
              <a:rPr lang="en-US"/>
              <a:t>  |</a:t>
            </a:r>
          </a:p>
        </p:txBody>
      </p:sp>
      <p:sp>
        <p:nvSpPr>
          <p:cNvPr id="21" name="TextBox 20">
            <a:extLst>
              <a:ext uri="{FF2B5EF4-FFF2-40B4-BE49-F238E27FC236}">
                <a16:creationId xmlns:a16="http://schemas.microsoft.com/office/drawing/2014/main" id="{D3F52DBB-71AA-4F2E-9005-8631B1EC1371}"/>
              </a:ext>
            </a:extLst>
          </p:cNvPr>
          <p:cNvSpPr txBox="1"/>
          <p:nvPr/>
        </p:nvSpPr>
        <p:spPr>
          <a:xfrm>
            <a:off x="164892" y="1082786"/>
            <a:ext cx="11824749" cy="5386090"/>
          </a:xfrm>
          <a:prstGeom prst="rect">
            <a:avLst/>
          </a:prstGeom>
          <a:solidFill>
            <a:srgbClr val="EDF8FD"/>
          </a:solidFill>
        </p:spPr>
        <p:txBody>
          <a:bodyPr wrap="square" rtlCol="0">
            <a:spAutoFit/>
          </a:bodyPr>
          <a:lstStyle/>
          <a:p>
            <a:endParaRPr lang="en-GB"/>
          </a:p>
          <a:p>
            <a:r>
              <a:rPr lang="en-GB" sz="2200"/>
              <a:t>Rule 302.1</a:t>
            </a:r>
          </a:p>
          <a:p>
            <a:r>
              <a:rPr lang="en-GB" sz="2200"/>
              <a:t> </a:t>
            </a:r>
          </a:p>
          <a:p>
            <a:pPr marL="457200" indent="-457200">
              <a:buAutoNum type="alphaLcParenBoth"/>
            </a:pPr>
            <a:r>
              <a:rPr lang="en-GB" sz="2200"/>
              <a:t>The Executive Director shall prepare a </a:t>
            </a:r>
            <a:r>
              <a:rPr lang="en-GB" sz="2200" b="1"/>
              <a:t>proposed programme budget for the </a:t>
            </a:r>
            <a:r>
              <a:rPr lang="en-GB" sz="2200" b="1">
                <a:solidFill>
                  <a:srgbClr val="FF9300"/>
                </a:solidFill>
              </a:rPr>
              <a:t>Foundation</a:t>
            </a:r>
            <a:r>
              <a:rPr lang="en-GB" sz="2200" b="1"/>
              <a:t> and its other extrabudgetary resources</a:t>
            </a:r>
            <a:r>
              <a:rPr lang="en-GB" sz="2200"/>
              <a:t>. </a:t>
            </a:r>
          </a:p>
          <a:p>
            <a:endParaRPr lang="en-GB" sz="2200"/>
          </a:p>
          <a:p>
            <a:r>
              <a:rPr lang="en-GB" sz="2200"/>
              <a:t>	It shall cover all anticipated programmes of activities, including reimbursable seeding operations 	of the Foundation, pursuant to UNHHSF regulation 1.1, programme support costs of the 	Foundation and other extrabudgetary resources. The budget period and format shall be 	consistent with relevant United Nations budgetary regulations, rules, policies and practices. The 	programme budget shall include provision for contingencies; </a:t>
            </a:r>
            <a:br>
              <a:rPr lang="en-GB" sz="2200"/>
            </a:br>
            <a:endParaRPr lang="en-GB" sz="2200"/>
          </a:p>
          <a:p>
            <a:pPr marL="457200" indent="-457200">
              <a:buAutoNum type="alphaLcParenBoth" startAt="2"/>
            </a:pPr>
            <a:r>
              <a:rPr lang="en-GB" sz="2200"/>
              <a:t>The resources of the Foundation and other extrabudgetary funds, after providing for the programme support costs and a General Financial Reserve, shall be utilized to the maximum extent possible for programme purposes; </a:t>
            </a:r>
          </a:p>
          <a:p>
            <a:r>
              <a:rPr lang="en-GB"/>
              <a:t>…	</a:t>
            </a:r>
          </a:p>
        </p:txBody>
      </p:sp>
    </p:spTree>
    <p:extLst>
      <p:ext uri="{BB962C8B-B14F-4D97-AF65-F5344CB8AC3E}">
        <p14:creationId xmlns:p14="http://schemas.microsoft.com/office/powerpoint/2010/main" val="954704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3" name="Rectangle"/>
          <p:cNvSpPr/>
          <p:nvPr/>
        </p:nvSpPr>
        <p:spPr>
          <a:xfrm>
            <a:off x="-25400" y="0"/>
            <a:ext cx="12217400" cy="6858002"/>
          </a:xfrm>
          <a:prstGeom prst="rect">
            <a:avLst/>
          </a:prstGeom>
          <a:solidFill>
            <a:srgbClr val="01B2E3"/>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dirty="0">
              <a:latin typeface="Roboto Bk" panose="02000000000000000000" pitchFamily="2" charset="0"/>
              <a:ea typeface="Roboto Lt" pitchFamily="2" charset="0"/>
              <a:cs typeface="Arial Black" panose="020B0604020202020204" pitchFamily="34" charset="0"/>
            </a:endParaRPr>
          </a:p>
        </p:txBody>
      </p:sp>
      <p:sp>
        <p:nvSpPr>
          <p:cNvPr id="5" name="Thank you!">
            <a:extLst>
              <a:ext uri="{FF2B5EF4-FFF2-40B4-BE49-F238E27FC236}">
                <a16:creationId xmlns:a16="http://schemas.microsoft.com/office/drawing/2014/main" id="{8426D66D-4E71-E382-4EF2-17548548FFF6}"/>
              </a:ext>
            </a:extLst>
          </p:cNvPr>
          <p:cNvSpPr txBox="1"/>
          <p:nvPr/>
        </p:nvSpPr>
        <p:spPr>
          <a:xfrm>
            <a:off x="696609" y="1503699"/>
            <a:ext cx="7017733" cy="666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l" defTabSz="457200">
              <a:defRPr sz="18000" b="0">
                <a:solidFill>
                  <a:srgbClr val="242423"/>
                </a:solidFill>
                <a:latin typeface="Montserrat Bold"/>
                <a:ea typeface="Montserrat Bold"/>
                <a:cs typeface="Montserrat Bold"/>
                <a:sym typeface="Montserrat Bold"/>
              </a:defRPr>
            </a:lvl1pPr>
          </a:lstStyle>
          <a:p>
            <a:r>
              <a:rPr lang="en-GB" sz="4000" b="1" dirty="0">
                <a:solidFill>
                  <a:schemeClr val="bg1"/>
                </a:solidFill>
                <a:latin typeface="Roboto" panose="02000000000000000000" pitchFamily="2" charset="0"/>
                <a:ea typeface="Roboto" panose="02000000000000000000" pitchFamily="2" charset="0"/>
              </a:rPr>
              <a:t>Thank you!</a:t>
            </a:r>
            <a:endParaRPr lang="en-KE" sz="4000" b="1" dirty="0">
              <a:solidFill>
                <a:schemeClr val="bg1"/>
              </a:solidFill>
              <a:latin typeface="Roboto" panose="02000000000000000000" pitchFamily="2" charset="0"/>
              <a:ea typeface="Roboto" panose="02000000000000000000" pitchFamily="2" charset="0"/>
            </a:endParaRPr>
          </a:p>
        </p:txBody>
      </p:sp>
      <p:grpSp>
        <p:nvGrpSpPr>
          <p:cNvPr id="13" name="Group 12">
            <a:extLst>
              <a:ext uri="{FF2B5EF4-FFF2-40B4-BE49-F238E27FC236}">
                <a16:creationId xmlns:a16="http://schemas.microsoft.com/office/drawing/2014/main" id="{1DCEB3E7-2124-4558-9307-8324A89B7657}"/>
              </a:ext>
            </a:extLst>
          </p:cNvPr>
          <p:cNvGrpSpPr/>
          <p:nvPr/>
        </p:nvGrpSpPr>
        <p:grpSpPr>
          <a:xfrm>
            <a:off x="3015696" y="3438790"/>
            <a:ext cx="6160608" cy="844304"/>
            <a:chOff x="6377332" y="8769760"/>
            <a:chExt cx="12321215" cy="1688607"/>
          </a:xfrm>
        </p:grpSpPr>
        <p:pic>
          <p:nvPicPr>
            <p:cNvPr id="7" name="Graphic 6">
              <a:hlinkClick r:id="rId2"/>
              <a:extLst>
                <a:ext uri="{FF2B5EF4-FFF2-40B4-BE49-F238E27FC236}">
                  <a16:creationId xmlns:a16="http://schemas.microsoft.com/office/drawing/2014/main" id="{37BF7DF6-42F7-D815-1B31-223F4FF508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77332" y="8769760"/>
              <a:ext cx="6852061" cy="1423276"/>
            </a:xfrm>
            <a:prstGeom prst="rect">
              <a:avLst/>
            </a:prstGeom>
          </p:spPr>
        </p:pic>
        <p:pic>
          <p:nvPicPr>
            <p:cNvPr id="11" name="Picture 10">
              <a:extLst>
                <a:ext uri="{FF2B5EF4-FFF2-40B4-BE49-F238E27FC236}">
                  <a16:creationId xmlns:a16="http://schemas.microsoft.com/office/drawing/2014/main" id="{44E1C6E2-7B2D-E8B1-6BC4-B4411161C18D}"/>
                </a:ext>
              </a:extLst>
            </p:cNvPr>
            <p:cNvPicPr>
              <a:picLocks noChangeAspect="1"/>
            </p:cNvPicPr>
            <p:nvPr/>
          </p:nvPicPr>
          <p:blipFill>
            <a:blip r:embed="rId5"/>
            <a:stretch>
              <a:fillRect/>
            </a:stretch>
          </p:blipFill>
          <p:spPr>
            <a:xfrm>
              <a:off x="14612392" y="8819858"/>
              <a:ext cx="4086155" cy="1638509"/>
            </a:xfrm>
            <a:prstGeom prst="rect">
              <a:avLst/>
            </a:prstGeom>
          </p:spPr>
        </p:pic>
      </p:grpSp>
      <p:sp>
        <p:nvSpPr>
          <p:cNvPr id="15" name="Content Placeholder 2">
            <a:extLst>
              <a:ext uri="{FF2B5EF4-FFF2-40B4-BE49-F238E27FC236}">
                <a16:creationId xmlns:a16="http://schemas.microsoft.com/office/drawing/2014/main" id="{4302261B-FBC2-D272-F5D9-1C0872479A15}"/>
              </a:ext>
            </a:extLst>
          </p:cNvPr>
          <p:cNvSpPr txBox="1">
            <a:spLocks/>
          </p:cNvSpPr>
          <p:nvPr/>
        </p:nvSpPr>
        <p:spPr>
          <a:xfrm>
            <a:off x="7714343" y="5839993"/>
            <a:ext cx="3831772" cy="372122"/>
          </a:xfrm>
          <a:prstGeom prst="rect">
            <a:avLst/>
          </a:prstGeom>
        </p:spPr>
        <p:txBody>
          <a:bodyPr>
            <a:no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buNone/>
            </a:pPr>
            <a:r>
              <a:rPr lang="en-KE" sz="2800" b="1" dirty="0">
                <a:solidFill>
                  <a:schemeClr val="bg1"/>
                </a:solidFill>
                <a:latin typeface="Roboto Lt" pitchFamily="2" charset="0"/>
                <a:ea typeface="Roboto" panose="02000000000000000000" pitchFamily="2" charset="0"/>
              </a:rPr>
              <a:t>www.u</a:t>
            </a:r>
            <a:r>
              <a:rPr lang="en-GB" sz="2800" b="1" dirty="0" err="1">
                <a:solidFill>
                  <a:schemeClr val="bg1"/>
                </a:solidFill>
                <a:latin typeface="Roboto Lt" pitchFamily="2" charset="0"/>
                <a:ea typeface="Roboto" panose="02000000000000000000" pitchFamily="2" charset="0"/>
              </a:rPr>
              <a:t>nhabitat</a:t>
            </a:r>
            <a:r>
              <a:rPr lang="en-KE" sz="2800" b="1" dirty="0">
                <a:solidFill>
                  <a:schemeClr val="bg1"/>
                </a:solidFill>
                <a:latin typeface="Roboto Lt" pitchFamily="2" charset="0"/>
                <a:ea typeface="Roboto" panose="02000000000000000000" pitchFamily="2" charset="0"/>
              </a:rPr>
              <a:t>.org</a:t>
            </a:r>
          </a:p>
        </p:txBody>
      </p:sp>
      <p:sp>
        <p:nvSpPr>
          <p:cNvPr id="2" name="Rectangle 1">
            <a:extLst>
              <a:ext uri="{FF2B5EF4-FFF2-40B4-BE49-F238E27FC236}">
                <a16:creationId xmlns:a16="http://schemas.microsoft.com/office/drawing/2014/main" id="{3739110E-56C4-63C5-78F0-2FCC1C637608}"/>
              </a:ext>
            </a:extLst>
          </p:cNvPr>
          <p:cNvSpPr/>
          <p:nvPr/>
        </p:nvSpPr>
        <p:spPr>
          <a:xfrm>
            <a:off x="725637" y="982348"/>
            <a:ext cx="744515" cy="24622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endParaRPr lang="en-KE" sz="1600" dirty="0">
              <a:solidFill>
                <a:srgbClr val="FFFFFF"/>
              </a:solidFill>
              <a:latin typeface="Roboto Lt" pitchFamily="2" charset="0"/>
              <a:ea typeface="Roboto Lt" pitchFamily="2" charset="0"/>
              <a:sym typeface="Helvetica Neue Medium"/>
            </a:endParaRPr>
          </a:p>
        </p:txBody>
      </p:sp>
    </p:spTree>
    <p:extLst>
      <p:ext uri="{BB962C8B-B14F-4D97-AF65-F5344CB8AC3E}">
        <p14:creationId xmlns:p14="http://schemas.microsoft.com/office/powerpoint/2010/main" val="53886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1+#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3"/>
          </p:nvPr>
        </p:nvSpPr>
        <p:spPr/>
        <p:txBody>
          <a:bodyPr/>
          <a:lstStyle/>
          <a:p>
            <a:endParaRPr lang="es-ES"/>
          </a:p>
        </p:txBody>
      </p:sp>
      <p:sp>
        <p:nvSpPr>
          <p:cNvPr id="5" name="Marcador de fecha 4"/>
          <p:cNvSpPr>
            <a:spLocks noGrp="1"/>
          </p:cNvSpPr>
          <p:nvPr>
            <p:ph type="dt" sz="half" idx="10"/>
          </p:nvPr>
        </p:nvSpPr>
        <p:spPr/>
        <p:txBody>
          <a:bodyPr/>
          <a:lstStyle/>
          <a:p>
            <a:fld id="{FF977929-C204-8947-88C5-929E4AB8A69C}" type="datetime2">
              <a:rPr lang="en-US" smtClean="0"/>
              <a:pPr/>
              <a:t>Tuesday, January 24, 2023</a:t>
            </a:fld>
            <a:endParaRPr lang="en-US" dirty="0"/>
          </a:p>
        </p:txBody>
      </p:sp>
      <p:sp>
        <p:nvSpPr>
          <p:cNvPr id="6" name="Marcador de pie de página 5"/>
          <p:cNvSpPr>
            <a:spLocks noGrp="1"/>
          </p:cNvSpPr>
          <p:nvPr>
            <p:ph type="ftr" sz="quarter" idx="3"/>
          </p:nvPr>
        </p:nvSpPr>
        <p:spPr/>
        <p:txBody>
          <a:bodyPr/>
          <a:lstStyle/>
          <a:p>
            <a:r>
              <a:rPr lang="en-US"/>
              <a:t>Click to edit Footer</a:t>
            </a:r>
            <a:endParaRPr lang="en-US" dirty="0"/>
          </a:p>
        </p:txBody>
      </p:sp>
      <p:sp>
        <p:nvSpPr>
          <p:cNvPr id="7" name="Marcador de número de diapositiva 6"/>
          <p:cNvSpPr>
            <a:spLocks noGrp="1"/>
          </p:cNvSpPr>
          <p:nvPr>
            <p:ph type="sldNum" sz="quarter" idx="4"/>
          </p:nvPr>
        </p:nvSpPr>
        <p:spPr/>
        <p:txBody>
          <a:bodyPr/>
          <a:lstStyle/>
          <a:p>
            <a:fld id="{2CFC8E84-CF7F-2F4F-881B-8D7473850D40}" type="slidenum">
              <a:rPr lang="en-US" smtClean="0"/>
              <a:pPr/>
              <a:t>1</a:t>
            </a:fld>
            <a:r>
              <a:rPr lang="en-US"/>
              <a:t>   |</a:t>
            </a:r>
            <a:endParaRPr lang="en-US" dirty="0"/>
          </a:p>
        </p:txBody>
      </p:sp>
      <p:pic>
        <p:nvPicPr>
          <p:cNvPr id="9" name="Picture 6">
            <a:extLst>
              <a:ext uri="{FF2B5EF4-FFF2-40B4-BE49-F238E27FC236}">
                <a16:creationId xmlns:a16="http://schemas.microsoft.com/office/drawing/2014/main" id="{B3B22EBD-5F74-4F71-9DF4-7FC99FE46A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664731"/>
            <a:ext cx="12192001" cy="1190942"/>
          </a:xfrm>
          <a:prstGeom prst="rect">
            <a:avLst/>
          </a:prstGeom>
        </p:spPr>
      </p:pic>
      <p:sp>
        <p:nvSpPr>
          <p:cNvPr id="10" name="bk object 16">
            <a:extLst>
              <a:ext uri="{FF2B5EF4-FFF2-40B4-BE49-F238E27FC236}">
                <a16:creationId xmlns:a16="http://schemas.microsoft.com/office/drawing/2014/main" id="{20033C22-177C-429E-8093-EB78EA5AFF26}"/>
              </a:ext>
            </a:extLst>
          </p:cNvPr>
          <p:cNvSpPr/>
          <p:nvPr/>
        </p:nvSpPr>
        <p:spPr>
          <a:xfrm>
            <a:off x="1" y="1229406"/>
            <a:ext cx="12192000" cy="2756440"/>
          </a:xfrm>
          <a:custGeom>
            <a:avLst/>
            <a:gdLst/>
            <a:ahLst/>
            <a:cxnLst/>
            <a:rect l="l" t="t" r="r" b="b"/>
            <a:pathLst>
              <a:path w="12185650" h="6858000">
                <a:moveTo>
                  <a:pt x="12185345" y="0"/>
                </a:moveTo>
                <a:lnTo>
                  <a:pt x="0" y="0"/>
                </a:lnTo>
                <a:lnTo>
                  <a:pt x="0" y="6858000"/>
                </a:lnTo>
                <a:lnTo>
                  <a:pt x="12185345" y="6858000"/>
                </a:lnTo>
                <a:lnTo>
                  <a:pt x="12185345" y="0"/>
                </a:lnTo>
                <a:close/>
              </a:path>
            </a:pathLst>
          </a:custGeom>
          <a:solidFill>
            <a:srgbClr val="0098D9"/>
          </a:solidFill>
        </p:spPr>
        <p:txBody>
          <a:bodyPr wrap="square" lIns="0" tIns="0" rIns="0" bIns="0" rtlCol="0"/>
          <a:lstStyle/>
          <a:p>
            <a:endParaRPr/>
          </a:p>
        </p:txBody>
      </p:sp>
      <p:sp>
        <p:nvSpPr>
          <p:cNvPr id="11" name="Title 2"/>
          <p:cNvSpPr>
            <a:spLocks noGrp="1"/>
          </p:cNvSpPr>
          <p:nvPr>
            <p:ph type="title"/>
          </p:nvPr>
        </p:nvSpPr>
        <p:spPr>
          <a:xfrm>
            <a:off x="244076" y="2014538"/>
            <a:ext cx="11393342" cy="703576"/>
          </a:xfrm>
        </p:spPr>
        <p:txBody>
          <a:bodyPr anchor="ctr">
            <a:noAutofit/>
          </a:bodyPr>
          <a:lstStyle/>
          <a:p>
            <a:pPr algn="ctr"/>
            <a:br>
              <a:rPr lang="en-US" dirty="0">
                <a:solidFill>
                  <a:schemeClr val="bg1"/>
                </a:solidFill>
              </a:rPr>
            </a:br>
            <a:br>
              <a:rPr lang="en-US" dirty="0">
                <a:solidFill>
                  <a:schemeClr val="bg1"/>
                </a:solidFill>
              </a:rPr>
            </a:br>
            <a:r>
              <a:rPr lang="en-GB" dirty="0">
                <a:solidFill>
                  <a:schemeClr val="bg1"/>
                </a:solidFill>
              </a:rPr>
              <a:t>C</a:t>
            </a:r>
            <a:r>
              <a:rPr lang="en-GB" b="1" dirty="0">
                <a:solidFill>
                  <a:schemeClr val="bg1"/>
                </a:solidFill>
                <a:effectLst/>
              </a:rPr>
              <a:t>ycle of preparation of the Strategic Plan</a:t>
            </a:r>
            <a:br>
              <a:rPr lang="en-GB" b="1" dirty="0">
                <a:solidFill>
                  <a:schemeClr val="bg1"/>
                </a:solidFill>
                <a:effectLst/>
              </a:rPr>
            </a:br>
            <a:r>
              <a:rPr lang="en-GB" b="1" dirty="0">
                <a:solidFill>
                  <a:schemeClr val="bg1"/>
                </a:solidFill>
                <a:effectLst/>
              </a:rPr>
              <a:t> </a:t>
            </a:r>
            <a:r>
              <a:rPr lang="en-GB" b="1" i="1" dirty="0">
                <a:solidFill>
                  <a:schemeClr val="bg1"/>
                </a:solidFill>
                <a:effectLst/>
              </a:rPr>
              <a:t>and</a:t>
            </a:r>
            <a:r>
              <a:rPr lang="en-GB" b="1" dirty="0">
                <a:solidFill>
                  <a:schemeClr val="bg1"/>
                </a:solidFill>
                <a:effectLst/>
              </a:rPr>
              <a:t> the annual work programme and budget</a:t>
            </a:r>
            <a:br>
              <a:rPr lang="en-GB" b="1" dirty="0">
                <a:solidFill>
                  <a:schemeClr val="bg1"/>
                </a:solidFill>
                <a:effectLst/>
              </a:rPr>
            </a:br>
            <a:r>
              <a:rPr lang="en-GB" b="1" i="1" dirty="0">
                <a:solidFill>
                  <a:schemeClr val="bg1"/>
                </a:solidFill>
                <a:effectLst/>
              </a:rPr>
              <a:t>and</a:t>
            </a:r>
            <a:r>
              <a:rPr lang="en-GB" b="1" dirty="0">
                <a:solidFill>
                  <a:schemeClr val="bg1"/>
                </a:solidFill>
                <a:effectLst/>
              </a:rPr>
              <a:t> the role of Member States </a:t>
            </a:r>
            <a:br>
              <a:rPr lang="en-US" dirty="0">
                <a:solidFill>
                  <a:schemeClr val="bg1"/>
                </a:solidFill>
              </a:rPr>
            </a:br>
            <a:endParaRPr lang="en-US" altLang="zh-CN" dirty="0">
              <a:solidFill>
                <a:schemeClr val="bg1"/>
              </a:solidFill>
            </a:endParaRPr>
          </a:p>
        </p:txBody>
      </p:sp>
      <p:sp>
        <p:nvSpPr>
          <p:cNvPr id="12" name="Rectángulo 11"/>
          <p:cNvSpPr/>
          <p:nvPr/>
        </p:nvSpPr>
        <p:spPr>
          <a:xfrm>
            <a:off x="2456251" y="197192"/>
            <a:ext cx="6734537" cy="646331"/>
          </a:xfrm>
          <a:prstGeom prst="rect">
            <a:avLst/>
          </a:prstGeom>
        </p:spPr>
        <p:txBody>
          <a:bodyPr wrap="none">
            <a:spAutoFit/>
          </a:bodyPr>
          <a:lstStyle/>
          <a:p>
            <a:pPr lvl="0" algn="ctr">
              <a:defRPr/>
            </a:pPr>
            <a:r>
              <a:rPr lang="en-US" sz="3600" b="1" dirty="0">
                <a:solidFill>
                  <a:srgbClr val="0070C0"/>
                </a:solidFill>
                <a:latin typeface="Calibri" panose="020F0502020204030204"/>
              </a:rPr>
              <a:t>Member States Induction Seminar</a:t>
            </a:r>
            <a:endParaRPr lang="en-KE" sz="3600" b="1" dirty="0">
              <a:solidFill>
                <a:srgbClr val="0070C0"/>
              </a:solidFill>
              <a:latin typeface="Calibri" panose="020F0502020204030204"/>
            </a:endParaRPr>
          </a:p>
        </p:txBody>
      </p:sp>
      <p:pic>
        <p:nvPicPr>
          <p:cNvPr id="13" name="Graphic 1">
            <a:extLst>
              <a:ext uri="{FF2B5EF4-FFF2-40B4-BE49-F238E27FC236}">
                <a16:creationId xmlns:a16="http://schemas.microsoft.com/office/drawing/2014/main" id="{6A57FC3C-963C-4820-BCA8-CA14A83C2F61}"/>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3507457" y="4667888"/>
            <a:ext cx="4722143" cy="563344"/>
          </a:xfrm>
          <a:prstGeom prst="rect">
            <a:avLst/>
          </a:prstGeom>
        </p:spPr>
      </p:pic>
    </p:spTree>
    <p:extLst>
      <p:ext uri="{BB962C8B-B14F-4D97-AF65-F5344CB8AC3E}">
        <p14:creationId xmlns:p14="http://schemas.microsoft.com/office/powerpoint/2010/main" val="4271993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199CCEA-F2E3-4F18-9B59-AC33F8020574}"/>
              </a:ext>
            </a:extLst>
          </p:cNvPr>
          <p:cNvSpPr/>
          <p:nvPr/>
        </p:nvSpPr>
        <p:spPr>
          <a:xfrm>
            <a:off x="1609962" y="566363"/>
            <a:ext cx="9155955" cy="772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endParaRPr lang="en-US" dirty="0">
              <a:solidFill>
                <a:prstClr val="white"/>
              </a:solidFill>
              <a:latin typeface="Calibri" panose="020F0502020204030204"/>
            </a:endParaRPr>
          </a:p>
        </p:txBody>
      </p:sp>
      <p:sp>
        <p:nvSpPr>
          <p:cNvPr id="19" name="TextBox 18">
            <a:extLst>
              <a:ext uri="{FF2B5EF4-FFF2-40B4-BE49-F238E27FC236}">
                <a16:creationId xmlns:a16="http://schemas.microsoft.com/office/drawing/2014/main" id="{11AAE2E1-AF10-435B-B497-9CC775049FAB}"/>
              </a:ext>
            </a:extLst>
          </p:cNvPr>
          <p:cNvSpPr txBox="1"/>
          <p:nvPr/>
        </p:nvSpPr>
        <p:spPr>
          <a:xfrm>
            <a:off x="1901370" y="184848"/>
            <a:ext cx="8592459" cy="523220"/>
          </a:xfrm>
          <a:prstGeom prst="rect">
            <a:avLst/>
          </a:prstGeom>
          <a:solidFill>
            <a:schemeClr val="accent2">
              <a:lumMod val="20000"/>
              <a:lumOff val="80000"/>
            </a:schemeClr>
          </a:solidFill>
        </p:spPr>
        <p:txBody>
          <a:bodyPr wrap="square" rtlCol="0">
            <a:spAutoFit/>
          </a:bodyPr>
          <a:lstStyle/>
          <a:p>
            <a:pPr algn="ctr">
              <a:spcAft>
                <a:spcPts val="1800"/>
              </a:spcAft>
            </a:pPr>
            <a:r>
              <a:rPr lang="en-GB" sz="2800" b="1" dirty="0">
                <a:solidFill>
                  <a:srgbClr val="0098D9"/>
                </a:solidFill>
                <a:latin typeface="+mj-lt"/>
                <a:cs typeface="Calibri" panose="020F0502020204030204" pitchFamily="34" charset="0"/>
              </a:rPr>
              <a:t>Key programme planning documents: </a:t>
            </a:r>
            <a:r>
              <a:rPr lang="en-GB" sz="2800" b="1" dirty="0">
                <a:solidFill>
                  <a:srgbClr val="FFC000"/>
                </a:solidFill>
                <a:latin typeface="+mj-lt"/>
                <a:cs typeface="Calibri" panose="020F0502020204030204" pitchFamily="34" charset="0"/>
              </a:rPr>
              <a:t>Strategic Plan </a:t>
            </a:r>
            <a:r>
              <a:rPr lang="en-GB" sz="2800" b="1">
                <a:solidFill>
                  <a:srgbClr val="FFC000"/>
                </a:solidFill>
                <a:latin typeface="+mj-lt"/>
                <a:cs typeface="Calibri" panose="020F0502020204030204" pitchFamily="34" charset="0"/>
              </a:rPr>
              <a:t>2020-2023</a:t>
            </a:r>
            <a:endParaRPr lang="en-US" sz="2800" dirty="0">
              <a:solidFill>
                <a:srgbClr val="FFC000"/>
              </a:solidFill>
              <a:latin typeface="+mj-lt"/>
            </a:endParaRPr>
          </a:p>
        </p:txBody>
      </p:sp>
      <p:sp>
        <p:nvSpPr>
          <p:cNvPr id="28" name="Rectangle 27">
            <a:extLst>
              <a:ext uri="{FF2B5EF4-FFF2-40B4-BE49-F238E27FC236}">
                <a16:creationId xmlns:a16="http://schemas.microsoft.com/office/drawing/2014/main" id="{F82ED93A-7313-4B17-9F93-2ED6F7426F53}"/>
              </a:ext>
            </a:extLst>
          </p:cNvPr>
          <p:cNvSpPr/>
          <p:nvPr/>
        </p:nvSpPr>
        <p:spPr>
          <a:xfrm>
            <a:off x="299187" y="1030515"/>
            <a:ext cx="3512162" cy="5642638"/>
          </a:xfrm>
          <a:prstGeom prst="rect">
            <a:avLst/>
          </a:prstGeom>
          <a:solidFill>
            <a:srgbClr val="00B05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latin typeface="Calibri" panose="020F0502020204030204"/>
            </a:endParaRPr>
          </a:p>
        </p:txBody>
      </p:sp>
      <p:sp>
        <p:nvSpPr>
          <p:cNvPr id="8" name="TextBox 7">
            <a:extLst>
              <a:ext uri="{FF2B5EF4-FFF2-40B4-BE49-F238E27FC236}">
                <a16:creationId xmlns:a16="http://schemas.microsoft.com/office/drawing/2014/main" id="{D95333C3-99DC-4A52-A3C6-06B2131165C5}"/>
              </a:ext>
            </a:extLst>
          </p:cNvPr>
          <p:cNvSpPr txBox="1"/>
          <p:nvPr/>
        </p:nvSpPr>
        <p:spPr>
          <a:xfrm>
            <a:off x="4149474" y="1622441"/>
            <a:ext cx="2364773" cy="4093428"/>
          </a:xfrm>
          <a:prstGeom prst="rect">
            <a:avLst/>
          </a:prstGeom>
          <a:solidFill>
            <a:schemeClr val="bg1">
              <a:lumMod val="95000"/>
            </a:schemeClr>
          </a:solidFill>
          <a:ln w="19050">
            <a:solidFill>
              <a:schemeClr val="accent6">
                <a:lumMod val="40000"/>
                <a:lumOff val="60000"/>
              </a:schemeClr>
            </a:solidFill>
          </a:ln>
        </p:spPr>
        <p:txBody>
          <a:bodyPr wrap="square" rtlCol="0">
            <a:spAutoFit/>
          </a:bodyPr>
          <a:lstStyle/>
          <a:p>
            <a:pPr marL="182880" indent="-182880">
              <a:buFont typeface="Arial" panose="020B0604020202020204" pitchFamily="34" charset="0"/>
              <a:buChar char="•"/>
            </a:pPr>
            <a:r>
              <a:rPr lang="en-US" sz="2000" b="1" dirty="0"/>
              <a:t>Defines </a:t>
            </a:r>
            <a:r>
              <a:rPr lang="en-US" sz="2000" dirty="0"/>
              <a:t>UN-Habitat’s medium- to long-term goals, as well as the resources plans to achieve them</a:t>
            </a:r>
          </a:p>
          <a:p>
            <a:endParaRPr lang="en-US" sz="2000" b="1" dirty="0"/>
          </a:p>
          <a:p>
            <a:pPr marL="182880" indent="-182880">
              <a:buFont typeface="Arial" panose="020B0604020202020204" pitchFamily="34" charset="0"/>
              <a:buChar char="•"/>
            </a:pPr>
            <a:r>
              <a:rPr lang="en-US" sz="2000" dirty="0"/>
              <a:t>And </a:t>
            </a:r>
            <a:r>
              <a:rPr lang="en-US" sz="2000" b="1" dirty="0"/>
              <a:t>strongly contributes </a:t>
            </a:r>
            <a:r>
              <a:rPr lang="en-US" sz="2000" dirty="0"/>
              <a:t>to the implementation and monitoring of the SDGs and the New Urban Agenda.</a:t>
            </a:r>
            <a:endParaRPr lang="en-GB" sz="2000" dirty="0"/>
          </a:p>
        </p:txBody>
      </p:sp>
      <p:pic>
        <p:nvPicPr>
          <p:cNvPr id="71" name="Picture 70">
            <a:extLst>
              <a:ext uri="{FF2B5EF4-FFF2-40B4-BE49-F238E27FC236}">
                <a16:creationId xmlns:a16="http://schemas.microsoft.com/office/drawing/2014/main" id="{85E1C4DE-0C03-438C-A48B-2DD9409306E5}"/>
              </a:ext>
            </a:extLst>
          </p:cNvPr>
          <p:cNvPicPr>
            <a:picLocks noChangeAspect="1"/>
          </p:cNvPicPr>
          <p:nvPr/>
        </p:nvPicPr>
        <p:blipFill>
          <a:blip r:embed="rId3"/>
          <a:stretch>
            <a:fillRect/>
          </a:stretch>
        </p:blipFill>
        <p:spPr>
          <a:xfrm>
            <a:off x="3244723" y="1338859"/>
            <a:ext cx="490560" cy="490560"/>
          </a:xfrm>
          <a:prstGeom prst="rect">
            <a:avLst/>
          </a:prstGeom>
        </p:spPr>
      </p:pic>
      <p:sp>
        <p:nvSpPr>
          <p:cNvPr id="84" name="TextBox 83">
            <a:extLst>
              <a:ext uri="{FF2B5EF4-FFF2-40B4-BE49-F238E27FC236}">
                <a16:creationId xmlns:a16="http://schemas.microsoft.com/office/drawing/2014/main" id="{C5FEB913-9DF4-4FF7-BCED-D9B3613629E9}"/>
              </a:ext>
            </a:extLst>
          </p:cNvPr>
          <p:cNvSpPr txBox="1"/>
          <p:nvPr/>
        </p:nvSpPr>
        <p:spPr>
          <a:xfrm>
            <a:off x="422673" y="1030514"/>
            <a:ext cx="3312609" cy="5678478"/>
          </a:xfrm>
          <a:prstGeom prst="rect">
            <a:avLst/>
          </a:prstGeom>
          <a:noFill/>
        </p:spPr>
        <p:txBody>
          <a:bodyPr wrap="square">
            <a:spAutoFit/>
          </a:bodyPr>
          <a:lstStyle/>
          <a:p>
            <a:pPr algn="ctr"/>
            <a:r>
              <a:rPr lang="en-US" sz="1700" b="1" dirty="0"/>
              <a:t>UN-Habitat Strategic Plan </a:t>
            </a:r>
            <a:r>
              <a:rPr lang="en-US" sz="1700" b="1"/>
              <a:t>2020-2023</a:t>
            </a:r>
            <a:r>
              <a:rPr lang="en-US" sz="1700" b="1" dirty="0"/>
              <a:t>:</a:t>
            </a:r>
          </a:p>
          <a:p>
            <a:pPr algn="ctr"/>
            <a:endParaRPr lang="en-US" sz="1700" b="1" dirty="0"/>
          </a:p>
          <a:p>
            <a:r>
              <a:rPr lang="en-US" sz="1700" dirty="0"/>
              <a:t>Vision “</a:t>
            </a:r>
            <a:r>
              <a:rPr lang="en-US" sz="1700" b="1" dirty="0"/>
              <a:t>a better quality of life for all in an urbanizing world”. </a:t>
            </a:r>
          </a:p>
          <a:p>
            <a:endParaRPr lang="en-US" sz="1700" dirty="0"/>
          </a:p>
          <a:p>
            <a:r>
              <a:rPr lang="en-US" sz="1700" dirty="0"/>
              <a:t>This vision is encapsulated in the Plan’s </a:t>
            </a:r>
            <a:r>
              <a:rPr lang="en-US" sz="1700" b="1" dirty="0"/>
              <a:t>4 domains of change</a:t>
            </a:r>
            <a:r>
              <a:rPr lang="en-US" sz="1700" dirty="0"/>
              <a:t>: </a:t>
            </a:r>
          </a:p>
          <a:p>
            <a:endParaRPr lang="en-US" sz="1700" dirty="0"/>
          </a:p>
          <a:p>
            <a:pPr marL="342900" indent="-342900">
              <a:buFont typeface="+mj-lt"/>
              <a:buAutoNum type="arabicPeriod"/>
            </a:pPr>
            <a:r>
              <a:rPr lang="en-US" sz="1700" dirty="0"/>
              <a:t>Reduced spatial inequality and poverty in communities across the urban - rural continuum; </a:t>
            </a:r>
          </a:p>
          <a:p>
            <a:pPr marL="342900" indent="-342900">
              <a:buFont typeface="+mj-lt"/>
              <a:buAutoNum type="arabicPeriod"/>
            </a:pPr>
            <a:r>
              <a:rPr lang="en-US" sz="1700" dirty="0"/>
              <a:t>Enhanced shared prosperity of cities and regions;</a:t>
            </a:r>
          </a:p>
          <a:p>
            <a:pPr marL="342900" indent="-342900">
              <a:buFont typeface="+mj-lt"/>
              <a:buAutoNum type="arabicPeriod"/>
            </a:pPr>
            <a:r>
              <a:rPr lang="en-US" sz="1700" dirty="0"/>
              <a:t>Strengthened climate action and improved urban environment; </a:t>
            </a:r>
          </a:p>
          <a:p>
            <a:pPr marL="342900" indent="-342900">
              <a:buFont typeface="+mj-lt"/>
              <a:buAutoNum type="arabicPeriod"/>
            </a:pPr>
            <a:r>
              <a:rPr lang="en-US" sz="1700" dirty="0"/>
              <a:t>Effective urban crisis prevention and response.</a:t>
            </a:r>
          </a:p>
          <a:p>
            <a:pPr marL="342900" indent="-342900">
              <a:buFont typeface="+mj-lt"/>
              <a:buAutoNum type="arabicPeriod"/>
            </a:pPr>
            <a:endParaRPr lang="en-US" sz="1700"/>
          </a:p>
          <a:p>
            <a:r>
              <a:rPr lang="en-US" sz="2000" b="1">
                <a:solidFill>
                  <a:schemeClr val="accent1"/>
                </a:solidFill>
              </a:rPr>
              <a:t>Approved by the first UN-Habitat Assembly</a:t>
            </a:r>
          </a:p>
        </p:txBody>
      </p:sp>
      <p:sp>
        <p:nvSpPr>
          <p:cNvPr id="22" name="TextBox 21">
            <a:extLst>
              <a:ext uri="{FF2B5EF4-FFF2-40B4-BE49-F238E27FC236}">
                <a16:creationId xmlns:a16="http://schemas.microsoft.com/office/drawing/2014/main" id="{C4FA26C2-5D71-492B-90AE-2A981F84005A}"/>
              </a:ext>
            </a:extLst>
          </p:cNvPr>
          <p:cNvSpPr txBox="1"/>
          <p:nvPr/>
        </p:nvSpPr>
        <p:spPr>
          <a:xfrm>
            <a:off x="7007023" y="1131881"/>
            <a:ext cx="5014767" cy="5632311"/>
          </a:xfrm>
          <a:prstGeom prst="rect">
            <a:avLst/>
          </a:prstGeom>
          <a:noFill/>
        </p:spPr>
        <p:txBody>
          <a:bodyPr wrap="square">
            <a:spAutoFit/>
          </a:bodyPr>
          <a:lstStyle/>
          <a:p>
            <a:pPr algn="ctr"/>
            <a:r>
              <a:rPr lang="en-US" sz="2000" b="1" dirty="0">
                <a:solidFill>
                  <a:schemeClr val="accent1"/>
                </a:solidFill>
              </a:rPr>
              <a:t>The Strategic Plan is developed :</a:t>
            </a:r>
          </a:p>
          <a:p>
            <a:endParaRPr lang="en-US" sz="2000" b="1" dirty="0"/>
          </a:p>
          <a:p>
            <a:pPr marL="342900" indent="-342900">
              <a:buFont typeface="Arial" panose="020B0604020202020204" pitchFamily="34" charset="0"/>
              <a:buChar char="•"/>
            </a:pPr>
            <a:r>
              <a:rPr lang="en-US" sz="2000" dirty="0"/>
              <a:t>Based on UN-Habitat’s mandate; </a:t>
            </a:r>
          </a:p>
          <a:p>
            <a:pPr marL="342900" indent="-342900">
              <a:buFont typeface="Arial" panose="020B0604020202020204" pitchFamily="34" charset="0"/>
              <a:buChar char="•"/>
            </a:pPr>
            <a:r>
              <a:rPr lang="en-US" sz="2000" dirty="0"/>
              <a:t>Using empirical data gathered from research to identify emerging issues; </a:t>
            </a:r>
          </a:p>
          <a:p>
            <a:pPr marL="342900" indent="-342900">
              <a:buFont typeface="Arial" panose="020B0604020202020204" pitchFamily="34" charset="0"/>
              <a:buChar char="•"/>
            </a:pPr>
            <a:r>
              <a:rPr lang="en-US" sz="2000" dirty="0"/>
              <a:t>With the inputs of Member States though the Governing Bodies and the demand at country level;</a:t>
            </a:r>
          </a:p>
          <a:p>
            <a:pPr marL="342900" indent="-342900">
              <a:buFont typeface="Arial" panose="020B0604020202020204" pitchFamily="34" charset="0"/>
              <a:buChar char="•"/>
            </a:pPr>
            <a:r>
              <a:rPr lang="en-US" sz="2000" dirty="0"/>
              <a:t>Using information from the sessions of the World Urban Forum emanating from governments and partners. </a:t>
            </a:r>
            <a:endParaRPr lang="en-US" sz="2000"/>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endParaRPr lang="en-US" sz="2000"/>
          </a:p>
          <a:p>
            <a:r>
              <a:rPr lang="en-US" sz="2000" b="1">
                <a:solidFill>
                  <a:schemeClr val="accent1"/>
                </a:solidFill>
              </a:rPr>
              <a:t>Extension till 2025 to be considered and validated by the second UN-Habitat Assembly, following positive review by the CPR in its mid-term review and the Executive Board</a:t>
            </a:r>
          </a:p>
        </p:txBody>
      </p:sp>
      <p:cxnSp>
        <p:nvCxnSpPr>
          <p:cNvPr id="15" name="Straight Connector 46">
            <a:extLst>
              <a:ext uri="{FF2B5EF4-FFF2-40B4-BE49-F238E27FC236}">
                <a16:creationId xmlns:a16="http://schemas.microsoft.com/office/drawing/2014/main" id="{92F9C732-FAC1-4276-9B16-105BBCBA5DC6}"/>
              </a:ext>
            </a:extLst>
          </p:cNvPr>
          <p:cNvCxnSpPr>
            <a:cxnSpLocks/>
          </p:cNvCxnSpPr>
          <p:nvPr/>
        </p:nvCxnSpPr>
        <p:spPr>
          <a:xfrm flipV="1">
            <a:off x="183881" y="845672"/>
            <a:ext cx="12008119" cy="4545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450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199CCEA-F2E3-4F18-9B59-AC33F8020574}"/>
              </a:ext>
            </a:extLst>
          </p:cNvPr>
          <p:cNvSpPr/>
          <p:nvPr/>
        </p:nvSpPr>
        <p:spPr>
          <a:xfrm>
            <a:off x="183881" y="919680"/>
            <a:ext cx="9155955" cy="772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endParaRPr lang="en-US" dirty="0">
              <a:solidFill>
                <a:prstClr val="white"/>
              </a:solidFill>
              <a:latin typeface="Calibri" panose="020F0502020204030204"/>
            </a:endParaRPr>
          </a:p>
        </p:txBody>
      </p:sp>
      <p:grpSp>
        <p:nvGrpSpPr>
          <p:cNvPr id="9" name="Group 8">
            <a:extLst>
              <a:ext uri="{FF2B5EF4-FFF2-40B4-BE49-F238E27FC236}">
                <a16:creationId xmlns:a16="http://schemas.microsoft.com/office/drawing/2014/main" id="{085573BF-5DBA-4E6C-AA80-5CA991063AFC}"/>
              </a:ext>
            </a:extLst>
          </p:cNvPr>
          <p:cNvGrpSpPr/>
          <p:nvPr/>
        </p:nvGrpSpPr>
        <p:grpSpPr>
          <a:xfrm>
            <a:off x="477062" y="1305929"/>
            <a:ext cx="10989224" cy="3130665"/>
            <a:chOff x="6446415" y="959208"/>
            <a:chExt cx="3743743" cy="1605559"/>
          </a:xfrm>
        </p:grpSpPr>
        <p:sp>
          <p:nvSpPr>
            <p:cNvPr id="32" name="Rectangle 31">
              <a:extLst>
                <a:ext uri="{FF2B5EF4-FFF2-40B4-BE49-F238E27FC236}">
                  <a16:creationId xmlns:a16="http://schemas.microsoft.com/office/drawing/2014/main" id="{A9F55A9E-56FE-4C70-83A9-3A59D3EB986E}"/>
                </a:ext>
              </a:extLst>
            </p:cNvPr>
            <p:cNvSpPr/>
            <p:nvPr/>
          </p:nvSpPr>
          <p:spPr>
            <a:xfrm>
              <a:off x="6530394" y="959208"/>
              <a:ext cx="3478277" cy="1605559"/>
            </a:xfrm>
            <a:prstGeom prst="rect">
              <a:avLst/>
            </a:prstGeom>
            <a:solidFill>
              <a:srgbClr val="660066">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latin typeface="Calibri" panose="020F0502020204030204"/>
              </a:endParaRPr>
            </a:p>
          </p:txBody>
        </p:sp>
        <p:sp>
          <p:nvSpPr>
            <p:cNvPr id="34" name="TextBox 33">
              <a:extLst>
                <a:ext uri="{FF2B5EF4-FFF2-40B4-BE49-F238E27FC236}">
                  <a16:creationId xmlns:a16="http://schemas.microsoft.com/office/drawing/2014/main" id="{F70C2559-92F6-436A-8EB8-3E7C1A9C56A9}"/>
                </a:ext>
              </a:extLst>
            </p:cNvPr>
            <p:cNvSpPr txBox="1"/>
            <p:nvPr/>
          </p:nvSpPr>
          <p:spPr>
            <a:xfrm>
              <a:off x="6446415" y="969486"/>
              <a:ext cx="3743743" cy="347254"/>
            </a:xfrm>
            <a:prstGeom prst="rect">
              <a:avLst/>
            </a:prstGeom>
            <a:noFill/>
          </p:spPr>
          <p:txBody>
            <a:bodyPr wrap="square" rtlCol="0">
              <a:spAutoFit/>
            </a:bodyPr>
            <a:lstStyle/>
            <a:p>
              <a:pPr marL="180000" lvl="1" algn="ctr" defTabSz="457200">
                <a:defRPr/>
              </a:pPr>
              <a:r>
                <a:rPr lang="en-US" sz="2000" b="1" dirty="0">
                  <a:solidFill>
                    <a:prstClr val="black"/>
                  </a:solidFill>
                </a:rPr>
                <a:t>Annual UN-Habitat Work Programme &amp; Budget:</a:t>
              </a:r>
            </a:p>
            <a:p>
              <a:pPr marL="180000" lvl="1" defTabSz="457200">
                <a:defRPr/>
              </a:pPr>
              <a:endParaRPr lang="en-US" b="1" dirty="0">
                <a:solidFill>
                  <a:prstClr val="black"/>
                </a:solidFill>
              </a:endParaRPr>
            </a:p>
          </p:txBody>
        </p:sp>
      </p:grpSp>
      <p:cxnSp>
        <p:nvCxnSpPr>
          <p:cNvPr id="47" name="Straight Connector 46">
            <a:extLst>
              <a:ext uri="{FF2B5EF4-FFF2-40B4-BE49-F238E27FC236}">
                <a16:creationId xmlns:a16="http://schemas.microsoft.com/office/drawing/2014/main" id="{92F9C732-FAC1-4276-9B16-105BBCBA5DC6}"/>
              </a:ext>
            </a:extLst>
          </p:cNvPr>
          <p:cNvCxnSpPr>
            <a:cxnSpLocks/>
          </p:cNvCxnSpPr>
          <p:nvPr/>
        </p:nvCxnSpPr>
        <p:spPr>
          <a:xfrm flipV="1">
            <a:off x="183881" y="845672"/>
            <a:ext cx="12008119" cy="4545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F29AB5F8-01E0-4AF6-927C-C4B0C545E60C}"/>
              </a:ext>
            </a:extLst>
          </p:cNvPr>
          <p:cNvSpPr txBox="1"/>
          <p:nvPr/>
        </p:nvSpPr>
        <p:spPr>
          <a:xfrm>
            <a:off x="3331688" y="4802800"/>
            <a:ext cx="5279971" cy="1446550"/>
          </a:xfrm>
          <a:prstGeom prst="rect">
            <a:avLst/>
          </a:prstGeom>
          <a:noFill/>
          <a:ln w="19050">
            <a:solidFill>
              <a:srgbClr val="993366"/>
            </a:solidFill>
          </a:ln>
        </p:spPr>
        <p:txBody>
          <a:bodyPr wrap="square" rtlCol="0">
            <a:spAutoFit/>
          </a:bodyPr>
          <a:lstStyle/>
          <a:p>
            <a:pPr algn="l"/>
            <a:r>
              <a:rPr lang="en-GB" sz="2200" dirty="0"/>
              <a:t>This document sets out the proposed annual work programme and budget of UN-Habitat which is based on strategic plan for the period </a:t>
            </a:r>
            <a:r>
              <a:rPr lang="en-GB" sz="2200"/>
              <a:t>2020–2025</a:t>
            </a:r>
            <a:endParaRPr lang="en-GB" sz="2200" i="0" u="none" strike="noStrike" baseline="0" dirty="0">
              <a:latin typeface="Times New Roman" panose="02020603050405020304" pitchFamily="18" charset="0"/>
            </a:endParaRPr>
          </a:p>
        </p:txBody>
      </p:sp>
      <p:pic>
        <p:nvPicPr>
          <p:cNvPr id="72" name="Picture 71">
            <a:extLst>
              <a:ext uri="{FF2B5EF4-FFF2-40B4-BE49-F238E27FC236}">
                <a16:creationId xmlns:a16="http://schemas.microsoft.com/office/drawing/2014/main" id="{9C50FE75-F9E0-42DD-82E2-FC0052E101EB}"/>
              </a:ext>
            </a:extLst>
          </p:cNvPr>
          <p:cNvPicPr>
            <a:picLocks noChangeAspect="1"/>
          </p:cNvPicPr>
          <p:nvPr/>
        </p:nvPicPr>
        <p:blipFill>
          <a:blip r:embed="rId3"/>
          <a:stretch>
            <a:fillRect/>
          </a:stretch>
        </p:blipFill>
        <p:spPr>
          <a:xfrm>
            <a:off x="2719114" y="4641913"/>
            <a:ext cx="438558" cy="418974"/>
          </a:xfrm>
          <a:prstGeom prst="rect">
            <a:avLst/>
          </a:prstGeom>
        </p:spPr>
      </p:pic>
      <p:sp>
        <p:nvSpPr>
          <p:cNvPr id="85" name="TextBox 84">
            <a:extLst>
              <a:ext uri="{FF2B5EF4-FFF2-40B4-BE49-F238E27FC236}">
                <a16:creationId xmlns:a16="http://schemas.microsoft.com/office/drawing/2014/main" id="{9DE44D0A-AFF4-4B43-875E-123296204A49}"/>
              </a:ext>
            </a:extLst>
          </p:cNvPr>
          <p:cNvSpPr txBox="1"/>
          <p:nvPr/>
        </p:nvSpPr>
        <p:spPr>
          <a:xfrm>
            <a:off x="769875" y="1692176"/>
            <a:ext cx="10403595" cy="2446824"/>
          </a:xfrm>
          <a:prstGeom prst="rect">
            <a:avLst/>
          </a:prstGeom>
          <a:noFill/>
        </p:spPr>
        <p:txBody>
          <a:bodyPr wrap="square">
            <a:spAutoFit/>
          </a:bodyPr>
          <a:lstStyle/>
          <a:p>
            <a:pPr marL="180000" lvl="1" defTabSz="457200">
              <a:defRPr/>
            </a:pPr>
            <a:endParaRPr lang="en-US" sz="2100" dirty="0"/>
          </a:p>
          <a:p>
            <a:pPr marL="522900" lvl="1" indent="-342900" defTabSz="457200">
              <a:buFontTx/>
              <a:buChar char="-"/>
              <a:defRPr/>
            </a:pPr>
            <a:r>
              <a:rPr lang="en-US" sz="2200" dirty="0"/>
              <a:t>summarizes UN-Habitat’s objectives and priority areas for a given year</a:t>
            </a:r>
          </a:p>
          <a:p>
            <a:pPr marL="180000" lvl="1" defTabSz="457200">
              <a:defRPr/>
            </a:pPr>
            <a:endParaRPr lang="en-US" sz="2200" dirty="0"/>
          </a:p>
          <a:p>
            <a:pPr marL="522900" lvl="1" indent="-342900" defTabSz="457200">
              <a:buFontTx/>
              <a:buChar char="-"/>
              <a:defRPr/>
            </a:pPr>
            <a:r>
              <a:rPr lang="en-US" sz="2200" dirty="0"/>
              <a:t>contains a detailed list of the evaluation activities that the UN-Habitat will undertake</a:t>
            </a:r>
          </a:p>
          <a:p>
            <a:pPr marL="180000" lvl="1" defTabSz="457200">
              <a:defRPr/>
            </a:pPr>
            <a:endParaRPr lang="en-US" sz="2200" dirty="0"/>
          </a:p>
          <a:p>
            <a:pPr marL="522900" lvl="1" indent="-342900" defTabSz="457200">
              <a:buFontTx/>
              <a:buChar char="-"/>
              <a:defRPr/>
            </a:pPr>
            <a:r>
              <a:rPr lang="en-US" sz="2200" dirty="0"/>
              <a:t>defines the human and financial resources required to implement the annual work </a:t>
            </a:r>
            <a:r>
              <a:rPr lang="en-US" sz="2200" dirty="0" err="1"/>
              <a:t>programme</a:t>
            </a:r>
            <a:r>
              <a:rPr lang="en-US" sz="2200" dirty="0"/>
              <a:t>.</a:t>
            </a:r>
          </a:p>
        </p:txBody>
      </p:sp>
      <p:sp>
        <p:nvSpPr>
          <p:cNvPr id="14" name="TextBox 18">
            <a:extLst>
              <a:ext uri="{FF2B5EF4-FFF2-40B4-BE49-F238E27FC236}">
                <a16:creationId xmlns:a16="http://schemas.microsoft.com/office/drawing/2014/main" id="{11AAE2E1-AF10-435B-B497-9CC775049FAB}"/>
              </a:ext>
            </a:extLst>
          </p:cNvPr>
          <p:cNvSpPr txBox="1"/>
          <p:nvPr/>
        </p:nvSpPr>
        <p:spPr>
          <a:xfrm>
            <a:off x="25779" y="232278"/>
            <a:ext cx="11036378" cy="523220"/>
          </a:xfrm>
          <a:prstGeom prst="rect">
            <a:avLst/>
          </a:prstGeom>
          <a:noFill/>
        </p:spPr>
        <p:txBody>
          <a:bodyPr wrap="square" rtlCol="0">
            <a:spAutoFit/>
          </a:bodyPr>
          <a:lstStyle/>
          <a:p>
            <a:pPr algn="ctr">
              <a:spcAft>
                <a:spcPts val="1800"/>
              </a:spcAft>
            </a:pPr>
            <a:r>
              <a:rPr lang="en-GB" sz="2800" b="1" dirty="0">
                <a:solidFill>
                  <a:srgbClr val="0098D9"/>
                </a:solidFill>
                <a:latin typeface="+mj-lt"/>
                <a:cs typeface="Calibri" panose="020F0502020204030204" pitchFamily="34" charset="0"/>
              </a:rPr>
              <a:t>Key programme planning documents: </a:t>
            </a:r>
            <a:r>
              <a:rPr lang="en-GB" sz="2800" b="1" dirty="0">
                <a:solidFill>
                  <a:srgbClr val="FFC000"/>
                </a:solidFill>
                <a:latin typeface="+mj-lt"/>
                <a:cs typeface="Calibri" panose="020F0502020204030204" pitchFamily="34" charset="0"/>
              </a:rPr>
              <a:t>Annual Work Programme and Budget</a:t>
            </a:r>
            <a:endParaRPr lang="en-US" sz="2800" b="1" dirty="0">
              <a:solidFill>
                <a:srgbClr val="FFC000"/>
              </a:solidFill>
              <a:latin typeface="+mj-lt"/>
              <a:cs typeface="Calibri" panose="020F0502020204030204" pitchFamily="34" charset="0"/>
            </a:endParaRPr>
          </a:p>
        </p:txBody>
      </p:sp>
    </p:spTree>
    <p:extLst>
      <p:ext uri="{BB962C8B-B14F-4D97-AF65-F5344CB8AC3E}">
        <p14:creationId xmlns:p14="http://schemas.microsoft.com/office/powerpoint/2010/main" val="3830731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FAE3BE0-F634-4E8D-AF74-C145DBB0A2E9}"/>
              </a:ext>
            </a:extLst>
          </p:cNvPr>
          <p:cNvGrpSpPr/>
          <p:nvPr/>
        </p:nvGrpSpPr>
        <p:grpSpPr>
          <a:xfrm>
            <a:off x="226840" y="1898514"/>
            <a:ext cx="11513199" cy="1605325"/>
            <a:chOff x="541003" y="956504"/>
            <a:chExt cx="11195954" cy="1111033"/>
          </a:xfrm>
        </p:grpSpPr>
        <p:sp>
          <p:nvSpPr>
            <p:cNvPr id="9" name="TextBox 8">
              <a:extLst>
                <a:ext uri="{FF2B5EF4-FFF2-40B4-BE49-F238E27FC236}">
                  <a16:creationId xmlns:a16="http://schemas.microsoft.com/office/drawing/2014/main" id="{4374F926-3C14-4E65-A13D-FF2F6841AB88}"/>
                </a:ext>
              </a:extLst>
            </p:cNvPr>
            <p:cNvSpPr txBox="1"/>
            <p:nvPr/>
          </p:nvSpPr>
          <p:spPr>
            <a:xfrm>
              <a:off x="541003" y="956504"/>
              <a:ext cx="1547829" cy="1111033"/>
            </a:xfrm>
            <a:prstGeom prst="rect">
              <a:avLst/>
            </a:prstGeom>
            <a:solidFill>
              <a:schemeClr val="accent1">
                <a:lumMod val="75000"/>
              </a:schemeClr>
            </a:solidFill>
          </p:spPr>
          <p:txBody>
            <a:bodyPr wrap="square" rtlCol="0">
              <a:spAutoFit/>
            </a:bodyPr>
            <a:lstStyle/>
            <a:p>
              <a:endParaRPr lang="en-GB" dirty="0"/>
            </a:p>
          </p:txBody>
        </p:sp>
        <p:sp>
          <p:nvSpPr>
            <p:cNvPr id="12" name="Rectangle 11">
              <a:extLst>
                <a:ext uri="{FF2B5EF4-FFF2-40B4-BE49-F238E27FC236}">
                  <a16:creationId xmlns:a16="http://schemas.microsoft.com/office/drawing/2014/main" id="{C04DCB21-E982-407B-BBA1-550398ED66E7}"/>
                </a:ext>
              </a:extLst>
            </p:cNvPr>
            <p:cNvSpPr/>
            <p:nvPr/>
          </p:nvSpPr>
          <p:spPr>
            <a:xfrm>
              <a:off x="2088832" y="1200288"/>
              <a:ext cx="9648125" cy="73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62223189-A89A-420A-AC2D-FD18A18E18C1}"/>
              </a:ext>
            </a:extLst>
          </p:cNvPr>
          <p:cNvGrpSpPr/>
          <p:nvPr/>
        </p:nvGrpSpPr>
        <p:grpSpPr>
          <a:xfrm>
            <a:off x="226841" y="5358943"/>
            <a:ext cx="10869527" cy="1195021"/>
            <a:chOff x="416087" y="1189595"/>
            <a:chExt cx="10816745" cy="791005"/>
          </a:xfrm>
        </p:grpSpPr>
        <p:sp>
          <p:nvSpPr>
            <p:cNvPr id="14" name="TextBox 13">
              <a:extLst>
                <a:ext uri="{FF2B5EF4-FFF2-40B4-BE49-F238E27FC236}">
                  <a16:creationId xmlns:a16="http://schemas.microsoft.com/office/drawing/2014/main" id="{DB4DC6F0-7807-4311-AE9C-44CEE983B37B}"/>
                </a:ext>
              </a:extLst>
            </p:cNvPr>
            <p:cNvSpPr txBox="1"/>
            <p:nvPr/>
          </p:nvSpPr>
          <p:spPr>
            <a:xfrm>
              <a:off x="416087" y="1189595"/>
              <a:ext cx="1553193" cy="791005"/>
            </a:xfrm>
            <a:prstGeom prst="rect">
              <a:avLst/>
            </a:prstGeom>
            <a:solidFill>
              <a:schemeClr val="accent4">
                <a:lumMod val="75000"/>
              </a:schemeClr>
            </a:solidFill>
          </p:spPr>
          <p:txBody>
            <a:bodyPr wrap="square" rtlCol="0">
              <a:spAutoFit/>
            </a:bodyPr>
            <a:lstStyle/>
            <a:p>
              <a:endParaRPr lang="en-GB" dirty="0"/>
            </a:p>
          </p:txBody>
        </p:sp>
        <p:sp>
          <p:nvSpPr>
            <p:cNvPr id="17" name="Rectangle 16">
              <a:extLst>
                <a:ext uri="{FF2B5EF4-FFF2-40B4-BE49-F238E27FC236}">
                  <a16:creationId xmlns:a16="http://schemas.microsoft.com/office/drawing/2014/main" id="{8154FC14-ECD2-4CC8-BD32-59B68AA601E1}"/>
                </a:ext>
              </a:extLst>
            </p:cNvPr>
            <p:cNvSpPr/>
            <p:nvPr/>
          </p:nvSpPr>
          <p:spPr>
            <a:xfrm>
              <a:off x="2088832" y="1189595"/>
              <a:ext cx="9144000" cy="73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TextBox 18">
            <a:extLst>
              <a:ext uri="{FF2B5EF4-FFF2-40B4-BE49-F238E27FC236}">
                <a16:creationId xmlns:a16="http://schemas.microsoft.com/office/drawing/2014/main" id="{D59F38AC-0374-49DA-9357-2E930FA4F6A2}"/>
              </a:ext>
            </a:extLst>
          </p:cNvPr>
          <p:cNvSpPr txBox="1"/>
          <p:nvPr/>
        </p:nvSpPr>
        <p:spPr>
          <a:xfrm>
            <a:off x="183881" y="3759254"/>
            <a:ext cx="1579284" cy="1317653"/>
          </a:xfrm>
          <a:prstGeom prst="rect">
            <a:avLst/>
          </a:prstGeom>
          <a:solidFill>
            <a:schemeClr val="accent3">
              <a:lumMod val="75000"/>
            </a:schemeClr>
          </a:solidFill>
        </p:spPr>
        <p:txBody>
          <a:bodyPr wrap="square" rtlCol="0">
            <a:spAutoFit/>
          </a:bodyPr>
          <a:lstStyle/>
          <a:p>
            <a:endParaRPr lang="en-GB" dirty="0"/>
          </a:p>
        </p:txBody>
      </p:sp>
      <p:sp>
        <p:nvSpPr>
          <p:cNvPr id="23" name="TextBox 22">
            <a:extLst>
              <a:ext uri="{FF2B5EF4-FFF2-40B4-BE49-F238E27FC236}">
                <a16:creationId xmlns:a16="http://schemas.microsoft.com/office/drawing/2014/main" id="{93F8F962-93AC-460C-B058-5E8B611CE8E8}"/>
              </a:ext>
            </a:extLst>
          </p:cNvPr>
          <p:cNvSpPr txBox="1"/>
          <p:nvPr/>
        </p:nvSpPr>
        <p:spPr>
          <a:xfrm>
            <a:off x="214627" y="2384790"/>
            <a:ext cx="1565725" cy="430887"/>
          </a:xfrm>
          <a:prstGeom prst="rect">
            <a:avLst/>
          </a:prstGeom>
          <a:noFill/>
        </p:spPr>
        <p:txBody>
          <a:bodyPr wrap="square" rtlCol="0">
            <a:spAutoFit/>
          </a:bodyPr>
          <a:lstStyle/>
          <a:p>
            <a:pPr algn="ctr"/>
            <a:r>
              <a:rPr lang="en-US" sz="2200" dirty="0">
                <a:solidFill>
                  <a:schemeClr val="bg1"/>
                </a:solidFill>
                <a:effectLst>
                  <a:outerShdw blurRad="38100" dist="38100" dir="2700000" algn="tl">
                    <a:srgbClr val="000000">
                      <a:alpha val="43137"/>
                    </a:srgbClr>
                  </a:outerShdw>
                </a:effectLst>
                <a:latin typeface="Tw Cen MT Condensed" panose="020B0606020104020203" pitchFamily="34" charset="0"/>
              </a:rPr>
              <a:t>Strategic Plan</a:t>
            </a:r>
            <a:endParaRPr lang="en-GB" sz="2200" dirty="0">
              <a:solidFill>
                <a:schemeClr val="bg1"/>
              </a:solidFill>
              <a:effectLst>
                <a:outerShdw blurRad="38100" dist="38100" dir="2700000" algn="tl">
                  <a:srgbClr val="000000">
                    <a:alpha val="43137"/>
                  </a:srgbClr>
                </a:outerShdw>
              </a:effectLst>
              <a:latin typeface="Tw Cen MT Condensed" panose="020B0606020104020203" pitchFamily="34" charset="0"/>
            </a:endParaRPr>
          </a:p>
        </p:txBody>
      </p:sp>
      <p:sp>
        <p:nvSpPr>
          <p:cNvPr id="24" name="TextBox 23">
            <a:extLst>
              <a:ext uri="{FF2B5EF4-FFF2-40B4-BE49-F238E27FC236}">
                <a16:creationId xmlns:a16="http://schemas.microsoft.com/office/drawing/2014/main" id="{1EEF74F6-0E71-4A7C-88E2-3AC06EF679D7}"/>
              </a:ext>
            </a:extLst>
          </p:cNvPr>
          <p:cNvSpPr txBox="1"/>
          <p:nvPr/>
        </p:nvSpPr>
        <p:spPr>
          <a:xfrm>
            <a:off x="72070" y="3871618"/>
            <a:ext cx="1808807" cy="1107996"/>
          </a:xfrm>
          <a:prstGeom prst="rect">
            <a:avLst/>
          </a:prstGeom>
          <a:noFill/>
        </p:spPr>
        <p:txBody>
          <a:bodyPr wrap="square" rtlCol="0">
            <a:spAutoFit/>
          </a:bodyPr>
          <a:lstStyle/>
          <a:p>
            <a:pPr algn="ctr"/>
            <a:r>
              <a:rPr lang="en-US" sz="2200" dirty="0">
                <a:solidFill>
                  <a:schemeClr val="bg1"/>
                </a:solidFill>
                <a:effectLst>
                  <a:outerShdw blurRad="38100" dist="38100" dir="2700000" algn="tl">
                    <a:srgbClr val="000000">
                      <a:alpha val="43137"/>
                    </a:srgbClr>
                  </a:outerShdw>
                </a:effectLst>
                <a:latin typeface="Tw Cen MT Condensed" panose="020B0606020104020203" pitchFamily="34" charset="0"/>
              </a:rPr>
              <a:t>Annual </a:t>
            </a:r>
          </a:p>
          <a:p>
            <a:pPr algn="ctr"/>
            <a:r>
              <a:rPr lang="en-US" sz="2200" dirty="0">
                <a:solidFill>
                  <a:schemeClr val="bg1"/>
                </a:solidFill>
                <a:effectLst>
                  <a:outerShdw blurRad="38100" dist="38100" dir="2700000" algn="tl">
                    <a:srgbClr val="000000">
                      <a:alpha val="43137"/>
                    </a:srgbClr>
                  </a:outerShdw>
                </a:effectLst>
                <a:latin typeface="Tw Cen MT Condensed" panose="020B0606020104020203" pitchFamily="34" charset="0"/>
              </a:rPr>
              <a:t>Programme </a:t>
            </a:r>
          </a:p>
          <a:p>
            <a:pPr algn="ctr"/>
            <a:r>
              <a:rPr lang="en-US" sz="2200" dirty="0">
                <a:solidFill>
                  <a:schemeClr val="bg1"/>
                </a:solidFill>
                <a:effectLst>
                  <a:outerShdw blurRad="38100" dist="38100" dir="2700000" algn="tl">
                    <a:srgbClr val="000000">
                      <a:alpha val="43137"/>
                    </a:srgbClr>
                  </a:outerShdw>
                </a:effectLst>
                <a:latin typeface="Tw Cen MT Condensed" panose="020B0606020104020203" pitchFamily="34" charset="0"/>
              </a:rPr>
              <a:t>of work</a:t>
            </a:r>
            <a:endParaRPr lang="en-GB" sz="2200" dirty="0">
              <a:solidFill>
                <a:schemeClr val="bg1"/>
              </a:solidFill>
              <a:effectLst>
                <a:outerShdw blurRad="38100" dist="38100" dir="2700000" algn="tl">
                  <a:srgbClr val="000000">
                    <a:alpha val="43137"/>
                  </a:srgbClr>
                </a:outerShdw>
              </a:effectLst>
              <a:latin typeface="Tw Cen MT Condensed" panose="020B0606020104020203" pitchFamily="34" charset="0"/>
            </a:endParaRPr>
          </a:p>
        </p:txBody>
      </p:sp>
      <p:sp>
        <p:nvSpPr>
          <p:cNvPr id="28" name="TextBox 27">
            <a:extLst>
              <a:ext uri="{FF2B5EF4-FFF2-40B4-BE49-F238E27FC236}">
                <a16:creationId xmlns:a16="http://schemas.microsoft.com/office/drawing/2014/main" id="{CFC5C6DC-D47D-4F02-957F-A09850F52C62}"/>
              </a:ext>
            </a:extLst>
          </p:cNvPr>
          <p:cNvSpPr txBox="1"/>
          <p:nvPr/>
        </p:nvSpPr>
        <p:spPr>
          <a:xfrm>
            <a:off x="326678" y="5588353"/>
            <a:ext cx="1355183" cy="769441"/>
          </a:xfrm>
          <a:prstGeom prst="rect">
            <a:avLst/>
          </a:prstGeom>
          <a:noFill/>
        </p:spPr>
        <p:txBody>
          <a:bodyPr wrap="square" rtlCol="0">
            <a:spAutoFit/>
          </a:bodyPr>
          <a:lstStyle/>
          <a:p>
            <a:pPr algn="ctr"/>
            <a:r>
              <a:rPr lang="en-US" sz="2200" dirty="0">
                <a:solidFill>
                  <a:schemeClr val="bg1"/>
                </a:solidFill>
                <a:effectLst>
                  <a:outerShdw blurRad="38100" dist="38100" dir="2700000" algn="tl">
                    <a:srgbClr val="000000">
                      <a:alpha val="43137"/>
                    </a:srgbClr>
                  </a:outerShdw>
                </a:effectLst>
                <a:latin typeface="Tw Cen MT Condensed" panose="020B0606020104020203" pitchFamily="34" charset="0"/>
              </a:rPr>
              <a:t>Annual Budget</a:t>
            </a:r>
            <a:endParaRPr lang="en-GB" sz="2200" dirty="0">
              <a:solidFill>
                <a:schemeClr val="bg1"/>
              </a:solidFill>
              <a:effectLst>
                <a:outerShdw blurRad="38100" dist="38100" dir="2700000" algn="tl">
                  <a:srgbClr val="000000">
                    <a:alpha val="43137"/>
                  </a:srgbClr>
                </a:outerShdw>
              </a:effectLst>
              <a:latin typeface="Tw Cen MT Condensed" panose="020B0606020104020203" pitchFamily="34" charset="0"/>
            </a:endParaRPr>
          </a:p>
        </p:txBody>
      </p:sp>
      <p:sp>
        <p:nvSpPr>
          <p:cNvPr id="30" name="TextBox 29">
            <a:extLst>
              <a:ext uri="{FF2B5EF4-FFF2-40B4-BE49-F238E27FC236}">
                <a16:creationId xmlns:a16="http://schemas.microsoft.com/office/drawing/2014/main" id="{ACBE49A3-6ED5-44DF-9C28-A70BF186AE5A}"/>
              </a:ext>
            </a:extLst>
          </p:cNvPr>
          <p:cNvSpPr txBox="1"/>
          <p:nvPr/>
        </p:nvSpPr>
        <p:spPr>
          <a:xfrm>
            <a:off x="1919170" y="1876838"/>
            <a:ext cx="9382062" cy="646331"/>
          </a:xfrm>
          <a:prstGeom prst="rect">
            <a:avLst/>
          </a:prstGeom>
          <a:noFill/>
        </p:spPr>
        <p:txBody>
          <a:bodyPr wrap="square" rtlCol="0">
            <a:spAutoFit/>
          </a:bodyPr>
          <a:lstStyle/>
          <a:p>
            <a:r>
              <a:rPr lang="en-US" dirty="0">
                <a:latin typeface="+mj-lt"/>
              </a:rPr>
              <a:t>Robust and clear strategic focus to guide UN-Habitat’s work.</a:t>
            </a:r>
          </a:p>
          <a:p>
            <a:r>
              <a:rPr lang="en-US" dirty="0">
                <a:latin typeface="+mj-lt"/>
              </a:rPr>
              <a:t>Result of a large internal and external consultative and participatory process, culminating in the adoption by the UN-Habitat Assembly. </a:t>
            </a:r>
          </a:p>
        </p:txBody>
      </p:sp>
      <p:sp>
        <p:nvSpPr>
          <p:cNvPr id="32" name="TextBox 31">
            <a:extLst>
              <a:ext uri="{FF2B5EF4-FFF2-40B4-BE49-F238E27FC236}">
                <a16:creationId xmlns:a16="http://schemas.microsoft.com/office/drawing/2014/main" id="{086140D8-DA9A-4214-8894-61955422F6C6}"/>
              </a:ext>
            </a:extLst>
          </p:cNvPr>
          <p:cNvSpPr txBox="1"/>
          <p:nvPr/>
        </p:nvSpPr>
        <p:spPr>
          <a:xfrm>
            <a:off x="1960537" y="3659483"/>
            <a:ext cx="9650892" cy="1200329"/>
          </a:xfrm>
          <a:prstGeom prst="rect">
            <a:avLst/>
          </a:prstGeom>
          <a:noFill/>
        </p:spPr>
        <p:txBody>
          <a:bodyPr wrap="square" rtlCol="0">
            <a:spAutoFit/>
          </a:bodyPr>
          <a:lstStyle/>
          <a:p>
            <a:r>
              <a:rPr lang="en-US" dirty="0">
                <a:latin typeface="+mj-lt"/>
              </a:rPr>
              <a:t>Proposed annual work </a:t>
            </a:r>
            <a:r>
              <a:rPr lang="en-US" dirty="0" err="1">
                <a:latin typeface="+mj-lt"/>
              </a:rPr>
              <a:t>programme</a:t>
            </a:r>
            <a:r>
              <a:rPr lang="en-US" dirty="0">
                <a:latin typeface="+mj-lt"/>
              </a:rPr>
              <a:t> of UN-Habitat, based on the Strategic Plan. Designed to drive and focus the UN-Habitat approach to and delivery of more inclusive and integrated human settlements. </a:t>
            </a:r>
          </a:p>
          <a:p>
            <a:endParaRPr lang="en-US" dirty="0">
              <a:latin typeface="+mj-lt"/>
            </a:endParaRPr>
          </a:p>
          <a:p>
            <a:endParaRPr lang="en-US" dirty="0">
              <a:latin typeface="+mj-lt"/>
            </a:endParaRPr>
          </a:p>
        </p:txBody>
      </p:sp>
      <p:sp>
        <p:nvSpPr>
          <p:cNvPr id="38" name="TextBox 37">
            <a:extLst>
              <a:ext uri="{FF2B5EF4-FFF2-40B4-BE49-F238E27FC236}">
                <a16:creationId xmlns:a16="http://schemas.microsoft.com/office/drawing/2014/main" id="{658E3617-AF09-4453-963F-6C68494F5C86}"/>
              </a:ext>
            </a:extLst>
          </p:cNvPr>
          <p:cNvSpPr txBox="1"/>
          <p:nvPr/>
        </p:nvSpPr>
        <p:spPr>
          <a:xfrm>
            <a:off x="1346273" y="136309"/>
            <a:ext cx="8799213" cy="523220"/>
          </a:xfrm>
          <a:prstGeom prst="rect">
            <a:avLst/>
          </a:prstGeom>
          <a:solidFill>
            <a:schemeClr val="accent1">
              <a:lumMod val="20000"/>
              <a:lumOff val="80000"/>
            </a:schemeClr>
          </a:solidFill>
        </p:spPr>
        <p:txBody>
          <a:bodyPr wrap="square">
            <a:spAutoFit/>
          </a:bodyPr>
          <a:lstStyle/>
          <a:p>
            <a:pPr>
              <a:spcBef>
                <a:spcPts val="600"/>
              </a:spcBef>
            </a:pPr>
            <a:r>
              <a:rPr lang="en-GB" sz="2800" b="1" dirty="0">
                <a:solidFill>
                  <a:srgbClr val="0098D9"/>
                </a:solidFill>
                <a:latin typeface="+mj-lt"/>
                <a:cs typeface="Calibri" panose="020F0502020204030204" pitchFamily="34" charset="0"/>
              </a:rPr>
              <a:t>How are mandates translated into programme planning documents? </a:t>
            </a:r>
          </a:p>
        </p:txBody>
      </p:sp>
      <p:pic>
        <p:nvPicPr>
          <p:cNvPr id="41" name="Picture 40">
            <a:extLst>
              <a:ext uri="{FF2B5EF4-FFF2-40B4-BE49-F238E27FC236}">
                <a16:creationId xmlns:a16="http://schemas.microsoft.com/office/drawing/2014/main" id="{870FF4C0-33EE-4B01-8AAE-FF344BC86C6A}"/>
              </a:ext>
            </a:extLst>
          </p:cNvPr>
          <p:cNvPicPr>
            <a:picLocks noChangeAspect="1"/>
          </p:cNvPicPr>
          <p:nvPr/>
        </p:nvPicPr>
        <p:blipFill>
          <a:blip r:embed="rId2">
            <a:duotone>
              <a:schemeClr val="accent1">
                <a:shade val="45000"/>
                <a:satMod val="135000"/>
              </a:schemeClr>
              <a:prstClr val="white"/>
            </a:duotone>
          </a:blip>
          <a:stretch>
            <a:fillRect/>
          </a:stretch>
        </p:blipFill>
        <p:spPr>
          <a:xfrm>
            <a:off x="2008309" y="2554824"/>
            <a:ext cx="355474" cy="355474"/>
          </a:xfrm>
          <a:prstGeom prst="rect">
            <a:avLst/>
          </a:prstGeom>
        </p:spPr>
      </p:pic>
      <p:sp>
        <p:nvSpPr>
          <p:cNvPr id="43" name="TextBox 42">
            <a:extLst>
              <a:ext uri="{FF2B5EF4-FFF2-40B4-BE49-F238E27FC236}">
                <a16:creationId xmlns:a16="http://schemas.microsoft.com/office/drawing/2014/main" id="{AAC6EC95-CD85-4C32-8F28-27C4203FFE3B}"/>
              </a:ext>
            </a:extLst>
          </p:cNvPr>
          <p:cNvSpPr txBox="1"/>
          <p:nvPr/>
        </p:nvSpPr>
        <p:spPr>
          <a:xfrm>
            <a:off x="1901561" y="4369125"/>
            <a:ext cx="9709868" cy="646331"/>
          </a:xfrm>
          <a:prstGeom prst="rect">
            <a:avLst/>
          </a:prstGeom>
          <a:noFill/>
        </p:spPr>
        <p:txBody>
          <a:bodyPr wrap="square" rtlCol="0">
            <a:spAutoFit/>
          </a:bodyPr>
          <a:lstStyle/>
          <a:p>
            <a:r>
              <a:rPr lang="en-GB" dirty="0">
                <a:solidFill>
                  <a:srgbClr val="0098D9"/>
                </a:solidFill>
                <a:latin typeface="+mj-lt"/>
              </a:rPr>
              <a:t>      </a:t>
            </a:r>
            <a:r>
              <a:rPr lang="en-GB" dirty="0">
                <a:solidFill>
                  <a:schemeClr val="bg1">
                    <a:lumMod val="50000"/>
                  </a:schemeClr>
                </a:solidFill>
                <a:latin typeface="+mj-lt"/>
              </a:rPr>
              <a:t>  Rule 5 (c) of the rules of procedure of the Executive Board gives the mandate to the </a:t>
            </a:r>
            <a:r>
              <a:rPr lang="en-GB" dirty="0">
                <a:solidFill>
                  <a:schemeClr val="accent2"/>
                </a:solidFill>
                <a:latin typeface="+mj-lt"/>
              </a:rPr>
              <a:t>Executive Board </a:t>
            </a:r>
            <a:r>
              <a:rPr lang="en-GB" dirty="0">
                <a:solidFill>
                  <a:schemeClr val="bg1">
                    <a:lumMod val="50000"/>
                  </a:schemeClr>
                </a:solidFill>
                <a:latin typeface="+mj-lt"/>
              </a:rPr>
              <a:t>to approve and oversee </a:t>
            </a:r>
          </a:p>
          <a:p>
            <a:r>
              <a:rPr lang="en-GB" dirty="0">
                <a:solidFill>
                  <a:schemeClr val="bg1">
                    <a:lumMod val="50000"/>
                  </a:schemeClr>
                </a:solidFill>
                <a:latin typeface="+mj-lt"/>
              </a:rPr>
              <a:t>the implementation of the annual programme of work.</a:t>
            </a:r>
          </a:p>
        </p:txBody>
      </p:sp>
      <p:pic>
        <p:nvPicPr>
          <p:cNvPr id="44" name="Picture 43">
            <a:extLst>
              <a:ext uri="{FF2B5EF4-FFF2-40B4-BE49-F238E27FC236}">
                <a16:creationId xmlns:a16="http://schemas.microsoft.com/office/drawing/2014/main" id="{EA01FDB9-B572-4EDE-8FB4-D8E888A94932}"/>
              </a:ext>
            </a:extLst>
          </p:cNvPr>
          <p:cNvPicPr>
            <a:picLocks noChangeAspect="1"/>
          </p:cNvPicPr>
          <p:nvPr/>
        </p:nvPicPr>
        <p:blipFill>
          <a:blip r:embed="rId2">
            <a:duotone>
              <a:schemeClr val="accent1">
                <a:shade val="45000"/>
                <a:satMod val="135000"/>
              </a:schemeClr>
              <a:prstClr val="white"/>
            </a:duotone>
          </a:blip>
          <a:stretch>
            <a:fillRect/>
          </a:stretch>
        </p:blipFill>
        <p:spPr>
          <a:xfrm>
            <a:off x="1930971" y="4369125"/>
            <a:ext cx="347293" cy="374310"/>
          </a:xfrm>
          <a:prstGeom prst="rect">
            <a:avLst/>
          </a:prstGeom>
        </p:spPr>
      </p:pic>
      <p:sp>
        <p:nvSpPr>
          <p:cNvPr id="46" name="TextBox 45">
            <a:extLst>
              <a:ext uri="{FF2B5EF4-FFF2-40B4-BE49-F238E27FC236}">
                <a16:creationId xmlns:a16="http://schemas.microsoft.com/office/drawing/2014/main" id="{5129675C-8481-4574-8B22-D3C1234D5794}"/>
              </a:ext>
            </a:extLst>
          </p:cNvPr>
          <p:cNvSpPr txBox="1"/>
          <p:nvPr/>
        </p:nvSpPr>
        <p:spPr>
          <a:xfrm>
            <a:off x="1915784" y="5966609"/>
            <a:ext cx="9385448" cy="646331"/>
          </a:xfrm>
          <a:prstGeom prst="rect">
            <a:avLst/>
          </a:prstGeom>
          <a:noFill/>
        </p:spPr>
        <p:txBody>
          <a:bodyPr wrap="square" rtlCol="0">
            <a:spAutoFit/>
          </a:bodyPr>
          <a:lstStyle/>
          <a:p>
            <a:r>
              <a:rPr lang="en-GB" dirty="0">
                <a:solidFill>
                  <a:schemeClr val="bg1">
                    <a:lumMod val="50000"/>
                  </a:schemeClr>
                </a:solidFill>
                <a:latin typeface="+mj-lt"/>
              </a:rPr>
              <a:t>        Rule 5 (c) of the rules of procedure of the Executive Bord gives the mandate to the </a:t>
            </a:r>
            <a:r>
              <a:rPr lang="en-GB" dirty="0">
                <a:solidFill>
                  <a:schemeClr val="accent2"/>
                </a:solidFill>
                <a:latin typeface="+mj-lt"/>
              </a:rPr>
              <a:t>Executive Board</a:t>
            </a:r>
            <a:r>
              <a:rPr lang="en-GB" dirty="0">
                <a:solidFill>
                  <a:schemeClr val="bg1">
                    <a:lumMod val="50000"/>
                  </a:schemeClr>
                </a:solidFill>
                <a:latin typeface="+mj-lt"/>
              </a:rPr>
              <a:t> to approve and oversee the implementation of the annual budget.</a:t>
            </a:r>
          </a:p>
        </p:txBody>
      </p:sp>
      <p:pic>
        <p:nvPicPr>
          <p:cNvPr id="47" name="Picture 46">
            <a:extLst>
              <a:ext uri="{FF2B5EF4-FFF2-40B4-BE49-F238E27FC236}">
                <a16:creationId xmlns:a16="http://schemas.microsoft.com/office/drawing/2014/main" id="{753DB50D-156E-498E-BEC7-18A1AD0BCC41}"/>
              </a:ext>
            </a:extLst>
          </p:cNvPr>
          <p:cNvPicPr>
            <a:picLocks noChangeAspect="1"/>
          </p:cNvPicPr>
          <p:nvPr/>
        </p:nvPicPr>
        <p:blipFill>
          <a:blip r:embed="rId2">
            <a:duotone>
              <a:schemeClr val="accent1">
                <a:shade val="45000"/>
                <a:satMod val="135000"/>
              </a:schemeClr>
              <a:prstClr val="white"/>
            </a:duotone>
          </a:blip>
          <a:stretch>
            <a:fillRect/>
          </a:stretch>
        </p:blipFill>
        <p:spPr>
          <a:xfrm>
            <a:off x="1958404" y="5934980"/>
            <a:ext cx="347293" cy="347293"/>
          </a:xfrm>
          <a:prstGeom prst="rect">
            <a:avLst/>
          </a:prstGeom>
        </p:spPr>
      </p:pic>
      <p:sp>
        <p:nvSpPr>
          <p:cNvPr id="48" name="TextBox 47">
            <a:extLst>
              <a:ext uri="{FF2B5EF4-FFF2-40B4-BE49-F238E27FC236}">
                <a16:creationId xmlns:a16="http://schemas.microsoft.com/office/drawing/2014/main" id="{96DF49C4-B384-4C7C-834C-C79799881DBE}"/>
              </a:ext>
            </a:extLst>
          </p:cNvPr>
          <p:cNvSpPr txBox="1"/>
          <p:nvPr/>
        </p:nvSpPr>
        <p:spPr>
          <a:xfrm>
            <a:off x="1960537" y="5263433"/>
            <a:ext cx="9603120" cy="923330"/>
          </a:xfrm>
          <a:prstGeom prst="rect">
            <a:avLst/>
          </a:prstGeom>
          <a:noFill/>
        </p:spPr>
        <p:txBody>
          <a:bodyPr wrap="square" rtlCol="0">
            <a:spAutoFit/>
          </a:bodyPr>
          <a:lstStyle/>
          <a:p>
            <a:r>
              <a:rPr lang="en-US" dirty="0">
                <a:latin typeface="+mj-lt"/>
              </a:rPr>
              <a:t>Finances the backbone and essential ability of the UN-Habitat Secretariat to carry out its core functions and implement its Strategic Plan through its </a:t>
            </a:r>
            <a:r>
              <a:rPr lang="en-US" dirty="0" err="1">
                <a:latin typeface="+mj-lt"/>
              </a:rPr>
              <a:t>programme</a:t>
            </a:r>
            <a:r>
              <a:rPr lang="en-US" dirty="0">
                <a:latin typeface="+mj-lt"/>
              </a:rPr>
              <a:t> of work. </a:t>
            </a:r>
          </a:p>
          <a:p>
            <a:endParaRPr lang="en-GB" b="1" dirty="0">
              <a:latin typeface="+mj-lt"/>
            </a:endParaRPr>
          </a:p>
        </p:txBody>
      </p:sp>
      <p:cxnSp>
        <p:nvCxnSpPr>
          <p:cNvPr id="36" name="Straight Connector 46">
            <a:extLst>
              <a:ext uri="{FF2B5EF4-FFF2-40B4-BE49-F238E27FC236}">
                <a16:creationId xmlns:a16="http://schemas.microsoft.com/office/drawing/2014/main" id="{92F9C732-FAC1-4276-9B16-105BBCBA5DC6}"/>
              </a:ext>
            </a:extLst>
          </p:cNvPr>
          <p:cNvCxnSpPr>
            <a:cxnSpLocks/>
          </p:cNvCxnSpPr>
          <p:nvPr/>
        </p:nvCxnSpPr>
        <p:spPr>
          <a:xfrm flipV="1">
            <a:off x="183881" y="716749"/>
            <a:ext cx="12008119" cy="4545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TextBox 16">
            <a:extLst>
              <a:ext uri="{FF2B5EF4-FFF2-40B4-BE49-F238E27FC236}">
                <a16:creationId xmlns:a16="http://schemas.microsoft.com/office/drawing/2014/main" id="{9DA0DF03-4C74-4A15-8B95-07334CB1C1C2}"/>
              </a:ext>
            </a:extLst>
          </p:cNvPr>
          <p:cNvSpPr txBox="1"/>
          <p:nvPr/>
        </p:nvSpPr>
        <p:spPr>
          <a:xfrm>
            <a:off x="326678" y="1035401"/>
            <a:ext cx="11413362" cy="384721"/>
          </a:xfrm>
          <a:prstGeom prst="rect">
            <a:avLst/>
          </a:prstGeom>
          <a:solidFill>
            <a:srgbClr val="EDF8FD"/>
          </a:solidFill>
        </p:spPr>
        <p:txBody>
          <a:bodyPr wrap="square" rtlCol="0">
            <a:spAutoFit/>
          </a:bodyPr>
          <a:lstStyle/>
          <a:p>
            <a:pPr algn="ctr">
              <a:spcAft>
                <a:spcPts val="600"/>
              </a:spcAft>
            </a:pPr>
            <a:r>
              <a:rPr lang="en-US" dirty="0">
                <a:latin typeface="+mj-lt"/>
              </a:rPr>
              <a:t> </a:t>
            </a:r>
            <a:r>
              <a:rPr lang="en-US" b="1" dirty="0">
                <a:latin typeface="+mj-lt"/>
              </a:rPr>
              <a:t>UN-Habitat´s Mandate: </a:t>
            </a:r>
            <a:r>
              <a:rPr lang="en-US" dirty="0">
                <a:latin typeface="+mj-lt"/>
              </a:rPr>
              <a:t>Entrusted with supporting Member States and other key stakeholders in addressing the many challenges of sustainable urbanization</a:t>
            </a:r>
            <a:r>
              <a:rPr lang="en-US" sz="1900" b="1" dirty="0">
                <a:solidFill>
                  <a:srgbClr val="0098D9"/>
                </a:solidFill>
                <a:latin typeface="+mj-lt"/>
              </a:rPr>
              <a:t>.</a:t>
            </a:r>
          </a:p>
        </p:txBody>
      </p:sp>
      <p:sp>
        <p:nvSpPr>
          <p:cNvPr id="3" name="CuadroTexto 2"/>
          <p:cNvSpPr txBox="1"/>
          <p:nvPr/>
        </p:nvSpPr>
        <p:spPr>
          <a:xfrm>
            <a:off x="1919170" y="2592021"/>
            <a:ext cx="9088059" cy="1200329"/>
          </a:xfrm>
          <a:prstGeom prst="rect">
            <a:avLst/>
          </a:prstGeom>
          <a:noFill/>
        </p:spPr>
        <p:txBody>
          <a:bodyPr wrap="square" rtlCol="0">
            <a:spAutoFit/>
          </a:bodyPr>
          <a:lstStyle/>
          <a:p>
            <a:r>
              <a:rPr lang="en-US" dirty="0">
                <a:solidFill>
                  <a:schemeClr val="bg1">
                    <a:lumMod val="50000"/>
                  </a:schemeClr>
                </a:solidFill>
                <a:latin typeface="+mj-lt"/>
              </a:rPr>
              <a:t>            Rule 2 (f) of the rules of procedure of the UN-Habitat Assembly gives the </a:t>
            </a:r>
            <a:r>
              <a:rPr lang="en-US" dirty="0">
                <a:solidFill>
                  <a:schemeClr val="accent2"/>
                </a:solidFill>
                <a:latin typeface="+mj-lt"/>
              </a:rPr>
              <a:t>UN-Habitat Assembly </a:t>
            </a:r>
            <a:r>
              <a:rPr lang="en-US" dirty="0">
                <a:solidFill>
                  <a:schemeClr val="bg1">
                    <a:lumMod val="50000"/>
                  </a:schemeClr>
                </a:solidFill>
                <a:latin typeface="+mj-lt"/>
              </a:rPr>
              <a:t>the mandate to examine and approve the Strategic Plan, to be prepared by the Executive Board. The Committee of Permanent Representatives proceeds to the Mid-term review of the implementation of UN-Habitat Strategic Plan.</a:t>
            </a:r>
          </a:p>
          <a:p>
            <a:endParaRPr lang="es-ES" dirty="0"/>
          </a:p>
        </p:txBody>
      </p:sp>
    </p:spTree>
    <p:extLst>
      <p:ext uri="{BB962C8B-B14F-4D97-AF65-F5344CB8AC3E}">
        <p14:creationId xmlns:p14="http://schemas.microsoft.com/office/powerpoint/2010/main" val="1205051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D50C7F2-A589-4FA7-A2E1-99FC6F0B5F35}"/>
              </a:ext>
            </a:extLst>
          </p:cNvPr>
          <p:cNvSpPr txBox="1">
            <a:spLocks/>
          </p:cNvSpPr>
          <p:nvPr/>
        </p:nvSpPr>
        <p:spPr>
          <a:xfrm>
            <a:off x="824869" y="1012548"/>
            <a:ext cx="9720072" cy="615529"/>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lvl="0">
              <a:defRPr/>
            </a:pPr>
            <a:endParaRPr lang="en-US" sz="4000" dirty="0">
              <a:solidFill>
                <a:sysClr val="windowText" lastClr="000000">
                  <a:lumMod val="95000"/>
                  <a:lumOff val="5000"/>
                </a:sysClr>
              </a:solidFill>
              <a:latin typeface="Tw Cen MT Condensed" panose="020B0606020104020203"/>
            </a:endParaRPr>
          </a:p>
        </p:txBody>
      </p:sp>
      <p:sp>
        <p:nvSpPr>
          <p:cNvPr id="2" name="Rectangle 1">
            <a:extLst>
              <a:ext uri="{FF2B5EF4-FFF2-40B4-BE49-F238E27FC236}">
                <a16:creationId xmlns:a16="http://schemas.microsoft.com/office/drawing/2014/main" id="{BD69F51E-7952-4EC0-A200-2E422A3835C5}"/>
              </a:ext>
            </a:extLst>
          </p:cNvPr>
          <p:cNvSpPr/>
          <p:nvPr/>
        </p:nvSpPr>
        <p:spPr>
          <a:xfrm>
            <a:off x="548913" y="1841242"/>
            <a:ext cx="11088315" cy="5386090"/>
          </a:xfrm>
          <a:prstGeom prst="rect">
            <a:avLst/>
          </a:prstGeom>
        </p:spPr>
        <p:txBody>
          <a:bodyPr wrap="square">
            <a:spAutoFit/>
          </a:bodyPr>
          <a:lstStyle/>
          <a:p>
            <a:pPr>
              <a:buClr>
                <a:srgbClr val="00C6BB"/>
              </a:buClr>
            </a:pPr>
            <a:endParaRPr lang="en-US" sz="2400" b="1" dirty="0">
              <a:solidFill>
                <a:srgbClr val="0098D9"/>
              </a:solidFill>
              <a:latin typeface="+mj-lt"/>
              <a:cs typeface="Calibri" panose="020F0502020204030204" pitchFamily="34" charset="0"/>
            </a:endParaRPr>
          </a:p>
          <a:p>
            <a:pPr lvl="1">
              <a:buClr>
                <a:srgbClr val="00C6BB"/>
              </a:buClr>
              <a:buFont typeface="Wingdings" panose="05000000000000000000" pitchFamily="2" charset="2"/>
              <a:buChar char="§"/>
            </a:pPr>
            <a:r>
              <a:rPr lang="en-US" sz="2400" dirty="0">
                <a:latin typeface="+mj-lt"/>
              </a:rPr>
              <a:t> In Decision 2020/6 adopted by the Executive Board at its second session of the year 2020, the </a:t>
            </a:r>
            <a:r>
              <a:rPr lang="en-US" sz="2400" b="1" dirty="0">
                <a:solidFill>
                  <a:schemeClr val="accent2"/>
                </a:solidFill>
                <a:latin typeface="+mj-lt"/>
              </a:rPr>
              <a:t>Executive Board </a:t>
            </a:r>
            <a:r>
              <a:rPr lang="en-US" sz="2400" dirty="0">
                <a:latin typeface="+mj-lt"/>
              </a:rPr>
              <a:t>:</a:t>
            </a:r>
          </a:p>
          <a:p>
            <a:pPr lvl="1">
              <a:buClr>
                <a:srgbClr val="00C6BB"/>
              </a:buClr>
            </a:pPr>
            <a:endParaRPr lang="en-US" sz="2400" dirty="0">
              <a:latin typeface="+mj-lt"/>
            </a:endParaRPr>
          </a:p>
          <a:p>
            <a:pPr marL="1714500" lvl="3" indent="-342900">
              <a:buClr>
                <a:srgbClr val="00C6BB"/>
              </a:buClr>
              <a:buFont typeface="Wingdings" panose="05000000000000000000" pitchFamily="2" charset="2"/>
              <a:buChar char="q"/>
            </a:pPr>
            <a:r>
              <a:rPr lang="en-US" sz="2400" dirty="0">
                <a:latin typeface="+mj-lt"/>
              </a:rPr>
              <a:t>Recognized the </a:t>
            </a:r>
            <a:r>
              <a:rPr lang="en-US" sz="2400" b="1" dirty="0">
                <a:latin typeface="+mj-lt"/>
              </a:rPr>
              <a:t>need to align the sessions </a:t>
            </a:r>
            <a:r>
              <a:rPr lang="en-US" sz="2400" dirty="0">
                <a:latin typeface="+mj-lt"/>
              </a:rPr>
              <a:t>of the Executive Board with the preparatory and approval process of the draft work </a:t>
            </a:r>
            <a:r>
              <a:rPr lang="en-US" sz="2400" dirty="0" err="1">
                <a:latin typeface="+mj-lt"/>
              </a:rPr>
              <a:t>programme</a:t>
            </a:r>
            <a:r>
              <a:rPr lang="en-US" sz="2400" dirty="0">
                <a:latin typeface="+mj-lt"/>
              </a:rPr>
              <a:t> and budget of UN-Habitat</a:t>
            </a:r>
          </a:p>
          <a:p>
            <a:pPr lvl="3">
              <a:buClr>
                <a:srgbClr val="00C6BB"/>
              </a:buClr>
            </a:pPr>
            <a:endParaRPr lang="en-US" sz="2400" dirty="0">
              <a:latin typeface="+mj-lt"/>
            </a:endParaRPr>
          </a:p>
          <a:p>
            <a:pPr marL="1714500" lvl="3" indent="-342900">
              <a:buClr>
                <a:srgbClr val="00C6BB"/>
              </a:buClr>
              <a:buFont typeface="Wingdings" panose="05000000000000000000" pitchFamily="2" charset="2"/>
              <a:buChar char="q"/>
            </a:pPr>
            <a:r>
              <a:rPr lang="en-US" sz="2400" dirty="0">
                <a:latin typeface="+mj-lt"/>
              </a:rPr>
              <a:t>Empowered the </a:t>
            </a:r>
            <a:r>
              <a:rPr lang="en-US" sz="2400" b="1" dirty="0">
                <a:latin typeface="+mj-lt"/>
              </a:rPr>
              <a:t>Ad-Hoc working group on programmatic, budgetary and administrative matters </a:t>
            </a:r>
            <a:r>
              <a:rPr lang="en-US" sz="2400" dirty="0">
                <a:latin typeface="+mj-lt"/>
              </a:rPr>
              <a:t>of the Executive Board to discuss a draft work </a:t>
            </a:r>
            <a:r>
              <a:rPr lang="en-US" sz="2400" dirty="0" err="1">
                <a:latin typeface="+mj-lt"/>
              </a:rPr>
              <a:t>programme</a:t>
            </a:r>
            <a:r>
              <a:rPr lang="en-US" sz="2400" dirty="0">
                <a:latin typeface="+mj-lt"/>
              </a:rPr>
              <a:t> and budget  of UN-Habitat in preparation for submission to New York (CPC / ACABQ) followed by a consideration for approval by the Executive Board.</a:t>
            </a:r>
          </a:p>
          <a:p>
            <a:pPr lvl="1">
              <a:buClr>
                <a:srgbClr val="00C6BB"/>
              </a:buClr>
            </a:pPr>
            <a:endParaRPr lang="en-US" sz="2000" dirty="0"/>
          </a:p>
          <a:p>
            <a:pPr lvl="2">
              <a:buClr>
                <a:srgbClr val="00C6BB"/>
              </a:buClr>
              <a:buFont typeface="Wingdings" panose="05000000000000000000" pitchFamily="2" charset="2"/>
              <a:buChar char="§"/>
            </a:pPr>
            <a:endParaRPr lang="en-US" sz="2000" dirty="0"/>
          </a:p>
          <a:p>
            <a:pPr lvl="1">
              <a:buClr>
                <a:srgbClr val="00C6BB"/>
              </a:buClr>
            </a:pPr>
            <a:endParaRPr lang="en-US" sz="2000" b="1" dirty="0">
              <a:solidFill>
                <a:schemeClr val="tx1">
                  <a:lumMod val="75000"/>
                  <a:lumOff val="25000"/>
                </a:schemeClr>
              </a:solidFill>
            </a:endParaRPr>
          </a:p>
          <a:p>
            <a:pPr lvl="1">
              <a:buClr>
                <a:srgbClr val="00C6BB"/>
              </a:buClr>
            </a:pPr>
            <a:endParaRPr lang="en-US" sz="2000" b="1" dirty="0">
              <a:solidFill>
                <a:schemeClr val="tx1">
                  <a:lumMod val="75000"/>
                  <a:lumOff val="25000"/>
                </a:schemeClr>
              </a:solidFill>
            </a:endParaRPr>
          </a:p>
        </p:txBody>
      </p:sp>
      <p:pic>
        <p:nvPicPr>
          <p:cNvPr id="9" name="Picture 8">
            <a:extLst>
              <a:ext uri="{FF2B5EF4-FFF2-40B4-BE49-F238E27FC236}">
                <a16:creationId xmlns:a16="http://schemas.microsoft.com/office/drawing/2014/main" id="{DE4840E2-9868-4DCF-B008-6D3BBCB91255}"/>
              </a:ext>
            </a:extLst>
          </p:cNvPr>
          <p:cNvPicPr>
            <a:picLocks noChangeAspect="1"/>
          </p:cNvPicPr>
          <p:nvPr/>
        </p:nvPicPr>
        <p:blipFill>
          <a:blip r:embed="rId2"/>
          <a:stretch>
            <a:fillRect/>
          </a:stretch>
        </p:blipFill>
        <p:spPr>
          <a:xfrm>
            <a:off x="677867" y="4113665"/>
            <a:ext cx="954765" cy="912130"/>
          </a:xfrm>
          <a:prstGeom prst="rect">
            <a:avLst/>
          </a:prstGeom>
        </p:spPr>
      </p:pic>
      <p:pic>
        <p:nvPicPr>
          <p:cNvPr id="10" name="Picture 4" descr="C:\Users\Lusaba\Desktop\statistics.png">
            <a:extLst>
              <a:ext uri="{FF2B5EF4-FFF2-40B4-BE49-F238E27FC236}">
                <a16:creationId xmlns:a16="http://schemas.microsoft.com/office/drawing/2014/main" id="{51C8D3F2-F847-4708-838F-4BE462AAD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993" y="2913474"/>
            <a:ext cx="1031051" cy="1031051"/>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465023" y="416419"/>
            <a:ext cx="11256094" cy="1384995"/>
          </a:xfrm>
          <a:prstGeom prst="rect">
            <a:avLst/>
          </a:prstGeom>
          <a:solidFill>
            <a:schemeClr val="accent2">
              <a:lumMod val="20000"/>
              <a:lumOff val="80000"/>
            </a:schemeClr>
          </a:solidFill>
        </p:spPr>
        <p:txBody>
          <a:bodyPr wrap="square">
            <a:spAutoFit/>
          </a:bodyPr>
          <a:lstStyle/>
          <a:p>
            <a:pPr algn="ctr">
              <a:buClr>
                <a:srgbClr val="00C6BB"/>
              </a:buClr>
            </a:pPr>
            <a:r>
              <a:rPr lang="en-GB" sz="2800" b="1" dirty="0">
                <a:solidFill>
                  <a:srgbClr val="0098D9"/>
                </a:solidFill>
                <a:latin typeface="+mj-lt"/>
                <a:cs typeface="Calibri" panose="020F0502020204030204" pitchFamily="34" charset="0"/>
              </a:rPr>
              <a:t>Discussions on the annual draft Work Programme and Budget </a:t>
            </a:r>
          </a:p>
          <a:p>
            <a:pPr algn="ctr">
              <a:buClr>
                <a:srgbClr val="00C6BB"/>
              </a:buClr>
            </a:pPr>
            <a:r>
              <a:rPr lang="en-GB" sz="2800" b="1" dirty="0">
                <a:solidFill>
                  <a:srgbClr val="0098D9"/>
                </a:solidFill>
                <a:latin typeface="+mj-lt"/>
                <a:cs typeface="Calibri" panose="020F0502020204030204" pitchFamily="34" charset="0"/>
              </a:rPr>
              <a:t>and </a:t>
            </a:r>
          </a:p>
          <a:p>
            <a:pPr algn="ctr">
              <a:buClr>
                <a:srgbClr val="00C6BB"/>
              </a:buClr>
            </a:pPr>
            <a:r>
              <a:rPr lang="en-GB" sz="2800" b="1" dirty="0">
                <a:solidFill>
                  <a:srgbClr val="0098D9"/>
                </a:solidFill>
                <a:latin typeface="+mj-lt"/>
                <a:cs typeface="Calibri" panose="020F0502020204030204" pitchFamily="34" charset="0"/>
              </a:rPr>
              <a:t>Ad-Hoc working group on programmatic, budgetary and administrative matters : </a:t>
            </a:r>
          </a:p>
        </p:txBody>
      </p:sp>
    </p:spTree>
    <p:extLst>
      <p:ext uri="{BB962C8B-B14F-4D97-AF65-F5344CB8AC3E}">
        <p14:creationId xmlns:p14="http://schemas.microsoft.com/office/powerpoint/2010/main" val="3787553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34109" y="406400"/>
            <a:ext cx="10825018" cy="3693319"/>
          </a:xfrm>
          <a:prstGeom prst="rect">
            <a:avLst/>
          </a:prstGeom>
          <a:noFill/>
        </p:spPr>
        <p:txBody>
          <a:bodyPr wrap="square" rtlCol="0">
            <a:spAutoFit/>
          </a:bodyPr>
          <a:lstStyle/>
          <a:p>
            <a:pPr algn="ctr"/>
            <a:r>
              <a:rPr lang="en-US" dirty="0">
                <a:solidFill>
                  <a:schemeClr val="accent2"/>
                </a:solidFill>
              </a:rPr>
              <a:t>Since the first annual </a:t>
            </a:r>
            <a:r>
              <a:rPr lang="en-US" dirty="0" err="1">
                <a:solidFill>
                  <a:schemeClr val="accent2"/>
                </a:solidFill>
              </a:rPr>
              <a:t>programme</a:t>
            </a:r>
            <a:r>
              <a:rPr lang="en-US" dirty="0">
                <a:solidFill>
                  <a:schemeClr val="accent2"/>
                </a:solidFill>
              </a:rPr>
              <a:t> budget cycle, and with the submission of the 2023 proposed </a:t>
            </a:r>
            <a:r>
              <a:rPr lang="en-US" dirty="0" err="1">
                <a:solidFill>
                  <a:schemeClr val="accent2"/>
                </a:solidFill>
              </a:rPr>
              <a:t>programme</a:t>
            </a:r>
            <a:r>
              <a:rPr lang="en-US" dirty="0">
                <a:solidFill>
                  <a:schemeClr val="accent2"/>
                </a:solidFill>
              </a:rPr>
              <a:t> budget, the following achievements of the reform have materialized: </a:t>
            </a:r>
          </a:p>
          <a:p>
            <a:endParaRPr lang="en-US" dirty="0"/>
          </a:p>
          <a:p>
            <a:pPr marL="342900" indent="-342900">
              <a:buAutoNum type="alphaLcParenBoth"/>
            </a:pPr>
            <a:r>
              <a:rPr lang="en-US" b="1">
                <a:solidFill>
                  <a:schemeClr val="accent2"/>
                </a:solidFill>
              </a:rPr>
              <a:t>A more results-oriented culture</a:t>
            </a:r>
            <a:r>
              <a:rPr lang="en-US" dirty="0"/>
              <a:t>: increased engagement by </a:t>
            </a:r>
            <a:r>
              <a:rPr lang="en-US" dirty="0" err="1"/>
              <a:t>programme</a:t>
            </a:r>
            <a:r>
              <a:rPr lang="en-US" dirty="0"/>
              <a:t> managers and continuous learning and improvement for more effective mandate implementation; </a:t>
            </a:r>
          </a:p>
          <a:p>
            <a:pPr marL="342900" indent="-342900">
              <a:buAutoNum type="alphaLcParenBoth"/>
            </a:pPr>
            <a:r>
              <a:rPr lang="en-US" b="1">
                <a:solidFill>
                  <a:schemeClr val="accent2"/>
                </a:solidFill>
              </a:rPr>
              <a:t>More agile </a:t>
            </a:r>
            <a:r>
              <a:rPr lang="en-US" b="1" err="1">
                <a:solidFill>
                  <a:schemeClr val="accent2"/>
                </a:solidFill>
              </a:rPr>
              <a:t>programme</a:t>
            </a:r>
            <a:r>
              <a:rPr lang="en-US" b="1">
                <a:solidFill>
                  <a:schemeClr val="accent2"/>
                </a:solidFill>
              </a:rPr>
              <a:t> planning</a:t>
            </a:r>
            <a:r>
              <a:rPr lang="en-US">
                <a:solidFill>
                  <a:schemeClr val="accent2"/>
                </a:solidFill>
              </a:rPr>
              <a:t>: </a:t>
            </a:r>
            <a:r>
              <a:rPr lang="en-US" dirty="0"/>
              <a:t>faster adjustment to new mandates, changed demands and conditions and past performance; </a:t>
            </a:r>
          </a:p>
          <a:p>
            <a:pPr marL="342900" indent="-342900">
              <a:buAutoNum type="alphaLcParenBoth"/>
            </a:pPr>
            <a:r>
              <a:rPr lang="en-US" dirty="0"/>
              <a:t>A presentation format of the annual </a:t>
            </a:r>
            <a:r>
              <a:rPr lang="en-US" dirty="0" err="1"/>
              <a:t>programme</a:t>
            </a:r>
            <a:r>
              <a:rPr lang="en-US" dirty="0"/>
              <a:t> budget that balances the need for </a:t>
            </a:r>
            <a:r>
              <a:rPr lang="en-US" b="1">
                <a:solidFill>
                  <a:schemeClr val="accent2"/>
                </a:solidFill>
              </a:rPr>
              <a:t>more transparency and accountability</a:t>
            </a:r>
            <a:r>
              <a:rPr lang="en-US" dirty="0"/>
              <a:t> demanded by Member States with a preparation process that is efficient and that allows for alignment with the operational realities of departments; </a:t>
            </a:r>
          </a:p>
          <a:p>
            <a:pPr marL="342900" indent="-342900">
              <a:buAutoNum type="alphaLcParenBoth"/>
            </a:pPr>
            <a:r>
              <a:rPr lang="en-US" b="1">
                <a:solidFill>
                  <a:schemeClr val="accent2"/>
                </a:solidFill>
              </a:rPr>
              <a:t> Increased comprehensiveness </a:t>
            </a:r>
            <a:r>
              <a:rPr lang="en-US" dirty="0"/>
              <a:t>for a single holistic review by Member States: </a:t>
            </a:r>
            <a:r>
              <a:rPr lang="en-US" dirty="0" err="1"/>
              <a:t>programme</a:t>
            </a:r>
            <a:r>
              <a:rPr lang="en-US" dirty="0"/>
              <a:t> plans, performance and resource requirements integrated into one report and considered in one main session of the General Assembly.</a:t>
            </a:r>
            <a:endParaRPr lang="es-ES" dirty="0"/>
          </a:p>
        </p:txBody>
      </p:sp>
      <p:pic>
        <p:nvPicPr>
          <p:cNvPr id="4" name="Imagen 3"/>
          <p:cNvPicPr>
            <a:picLocks noChangeAspect="1"/>
          </p:cNvPicPr>
          <p:nvPr/>
        </p:nvPicPr>
        <p:blipFill>
          <a:blip r:embed="rId2"/>
          <a:stretch>
            <a:fillRect/>
          </a:stretch>
        </p:blipFill>
        <p:spPr>
          <a:xfrm>
            <a:off x="607723" y="4392468"/>
            <a:ext cx="10791825" cy="2247900"/>
          </a:xfrm>
          <a:prstGeom prst="rect">
            <a:avLst/>
          </a:prstGeom>
        </p:spPr>
      </p:pic>
    </p:spTree>
    <p:extLst>
      <p:ext uri="{BB962C8B-B14F-4D97-AF65-F5344CB8AC3E}">
        <p14:creationId xmlns:p14="http://schemas.microsoft.com/office/powerpoint/2010/main" val="1018446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775095" y="391522"/>
            <a:ext cx="6664470" cy="3380421"/>
          </a:xfrm>
          <a:prstGeom prst="rect">
            <a:avLst/>
          </a:prstGeom>
        </p:spPr>
      </p:pic>
      <p:pic>
        <p:nvPicPr>
          <p:cNvPr id="3" name="Imagen 2"/>
          <p:cNvPicPr>
            <a:picLocks noChangeAspect="1"/>
          </p:cNvPicPr>
          <p:nvPr/>
        </p:nvPicPr>
        <p:blipFill>
          <a:blip r:embed="rId3"/>
          <a:stretch>
            <a:fillRect/>
          </a:stretch>
        </p:blipFill>
        <p:spPr>
          <a:xfrm>
            <a:off x="1452418" y="4176856"/>
            <a:ext cx="9601200" cy="2457450"/>
          </a:xfrm>
          <a:prstGeom prst="rect">
            <a:avLst/>
          </a:prstGeom>
        </p:spPr>
      </p:pic>
    </p:spTree>
    <p:extLst>
      <p:ext uri="{BB962C8B-B14F-4D97-AF65-F5344CB8AC3E}">
        <p14:creationId xmlns:p14="http://schemas.microsoft.com/office/powerpoint/2010/main" val="1526392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t="13754"/>
          <a:stretch/>
        </p:blipFill>
        <p:spPr>
          <a:xfrm>
            <a:off x="215582" y="2821197"/>
            <a:ext cx="11760836" cy="2881250"/>
          </a:xfrm>
          <a:prstGeom prst="rect">
            <a:avLst/>
          </a:prstGeom>
        </p:spPr>
      </p:pic>
      <p:sp>
        <p:nvSpPr>
          <p:cNvPr id="4" name="Rectángulo 3"/>
          <p:cNvSpPr/>
          <p:nvPr/>
        </p:nvSpPr>
        <p:spPr>
          <a:xfrm>
            <a:off x="467953" y="231753"/>
            <a:ext cx="11256094" cy="523220"/>
          </a:xfrm>
          <a:prstGeom prst="rect">
            <a:avLst/>
          </a:prstGeom>
          <a:solidFill>
            <a:schemeClr val="accent2">
              <a:lumMod val="20000"/>
              <a:lumOff val="80000"/>
            </a:schemeClr>
          </a:solidFill>
        </p:spPr>
        <p:txBody>
          <a:bodyPr wrap="square">
            <a:spAutoFit/>
          </a:bodyPr>
          <a:lstStyle/>
          <a:p>
            <a:pPr algn="ctr">
              <a:buClr>
                <a:srgbClr val="00C6BB"/>
              </a:buClr>
            </a:pPr>
            <a:r>
              <a:rPr lang="en-GB" sz="2800" b="1">
                <a:solidFill>
                  <a:srgbClr val="0098D9"/>
                </a:solidFill>
                <a:latin typeface="+mj-lt"/>
                <a:cs typeface="Calibri" panose="020F0502020204030204" pitchFamily="34" charset="0"/>
              </a:rPr>
              <a:t>Annual Programme Planning and Budgeting Process</a:t>
            </a:r>
          </a:p>
        </p:txBody>
      </p:sp>
      <p:sp>
        <p:nvSpPr>
          <p:cNvPr id="5" name="CuadroTexto 4"/>
          <p:cNvSpPr txBox="1"/>
          <p:nvPr/>
        </p:nvSpPr>
        <p:spPr>
          <a:xfrm>
            <a:off x="294140" y="6256915"/>
            <a:ext cx="11139226" cy="369332"/>
          </a:xfrm>
          <a:prstGeom prst="rect">
            <a:avLst/>
          </a:prstGeom>
          <a:noFill/>
        </p:spPr>
        <p:txBody>
          <a:bodyPr wrap="square" rtlCol="0">
            <a:spAutoFit/>
          </a:bodyPr>
          <a:lstStyle/>
          <a:p>
            <a:r>
              <a:rPr lang="en-US" dirty="0"/>
              <a:t>Source: SG report on review of changes to the budgetary cycle (</a:t>
            </a:r>
            <a:r>
              <a:rPr lang="en-US" dirty="0">
                <a:hlinkClick r:id="rId4"/>
              </a:rPr>
              <a:t>A/77/485</a:t>
            </a:r>
            <a:r>
              <a:rPr lang="en-US" dirty="0"/>
              <a:t>)</a:t>
            </a:r>
            <a:endParaRPr lang="es-ES" dirty="0"/>
          </a:p>
        </p:txBody>
      </p:sp>
      <p:sp>
        <p:nvSpPr>
          <p:cNvPr id="2" name="CuadroTexto 1"/>
          <p:cNvSpPr txBox="1"/>
          <p:nvPr/>
        </p:nvSpPr>
        <p:spPr>
          <a:xfrm>
            <a:off x="3892480" y="4548435"/>
            <a:ext cx="888811" cy="667290"/>
          </a:xfrm>
          <a:prstGeom prst="rect">
            <a:avLst/>
          </a:prstGeom>
          <a:solidFill>
            <a:srgbClr val="006BC9"/>
          </a:solidFill>
        </p:spPr>
        <p:txBody>
          <a:bodyPr wrap="square" rtlCol="0">
            <a:spAutoFit/>
          </a:bodyPr>
          <a:lstStyle/>
          <a:p>
            <a:endParaRPr lang="es-ES"/>
          </a:p>
        </p:txBody>
      </p:sp>
      <p:sp>
        <p:nvSpPr>
          <p:cNvPr id="6" name="CuadroTexto 5"/>
          <p:cNvSpPr txBox="1"/>
          <p:nvPr/>
        </p:nvSpPr>
        <p:spPr>
          <a:xfrm>
            <a:off x="6794819" y="3590125"/>
            <a:ext cx="923636" cy="905163"/>
          </a:xfrm>
          <a:prstGeom prst="rect">
            <a:avLst/>
          </a:prstGeom>
          <a:solidFill>
            <a:schemeClr val="bg1"/>
          </a:solidFill>
        </p:spPr>
        <p:txBody>
          <a:bodyPr wrap="square" rtlCol="0">
            <a:spAutoFit/>
          </a:bodyPr>
          <a:lstStyle/>
          <a:p>
            <a:endParaRPr lang="es-ES"/>
          </a:p>
        </p:txBody>
      </p:sp>
      <p:sp>
        <p:nvSpPr>
          <p:cNvPr id="8" name="Flecha abajo 7"/>
          <p:cNvSpPr/>
          <p:nvPr/>
        </p:nvSpPr>
        <p:spPr>
          <a:xfrm>
            <a:off x="3063268" y="2075361"/>
            <a:ext cx="147782" cy="3232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Abrir llave 8"/>
          <p:cNvSpPr/>
          <p:nvPr/>
        </p:nvSpPr>
        <p:spPr>
          <a:xfrm rot="5400000">
            <a:off x="3006354" y="1941257"/>
            <a:ext cx="261610" cy="136108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 name="CuadroTexto 9"/>
          <p:cNvSpPr txBox="1"/>
          <p:nvPr/>
        </p:nvSpPr>
        <p:spPr>
          <a:xfrm>
            <a:off x="2236613" y="1309441"/>
            <a:ext cx="1801091" cy="600164"/>
          </a:xfrm>
          <a:prstGeom prst="rect">
            <a:avLst/>
          </a:prstGeom>
          <a:noFill/>
        </p:spPr>
        <p:txBody>
          <a:bodyPr wrap="square" rtlCol="0">
            <a:spAutoFit/>
          </a:bodyPr>
          <a:lstStyle/>
          <a:p>
            <a:pPr algn="ctr"/>
            <a:r>
              <a:rPr lang="en-GB" sz="1100" b="1" dirty="0"/>
              <a:t>Ad-Hoc Working Group on programmatic, budgetary and administrative matters</a:t>
            </a:r>
          </a:p>
        </p:txBody>
      </p:sp>
      <p:sp>
        <p:nvSpPr>
          <p:cNvPr id="11" name="Abrir llave 10"/>
          <p:cNvSpPr/>
          <p:nvPr/>
        </p:nvSpPr>
        <p:spPr>
          <a:xfrm rot="5400000">
            <a:off x="9116218" y="2055448"/>
            <a:ext cx="261611" cy="103803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 name="CuadroTexto 12"/>
          <p:cNvSpPr txBox="1"/>
          <p:nvPr/>
        </p:nvSpPr>
        <p:spPr>
          <a:xfrm>
            <a:off x="8332733" y="1314417"/>
            <a:ext cx="1801091" cy="600164"/>
          </a:xfrm>
          <a:prstGeom prst="rect">
            <a:avLst/>
          </a:prstGeom>
          <a:noFill/>
        </p:spPr>
        <p:txBody>
          <a:bodyPr wrap="square" rtlCol="0">
            <a:spAutoFit/>
          </a:bodyPr>
          <a:lstStyle/>
          <a:p>
            <a:pPr algn="ctr"/>
            <a:r>
              <a:rPr lang="en-GB" sz="1100" b="1" dirty="0"/>
              <a:t>Ad-Hoc Working Group on programmatic, budgetary and administrative matters</a:t>
            </a:r>
          </a:p>
        </p:txBody>
      </p:sp>
      <p:sp>
        <p:nvSpPr>
          <p:cNvPr id="14" name="Flecha abajo 13"/>
          <p:cNvSpPr/>
          <p:nvPr/>
        </p:nvSpPr>
        <p:spPr>
          <a:xfrm>
            <a:off x="4231031" y="2227075"/>
            <a:ext cx="147782" cy="1754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p:cNvSpPr txBox="1"/>
          <p:nvPr/>
        </p:nvSpPr>
        <p:spPr>
          <a:xfrm>
            <a:off x="3775776" y="1930688"/>
            <a:ext cx="1122218" cy="261610"/>
          </a:xfrm>
          <a:prstGeom prst="rect">
            <a:avLst/>
          </a:prstGeom>
          <a:noFill/>
        </p:spPr>
        <p:txBody>
          <a:bodyPr wrap="square" rtlCol="0">
            <a:spAutoFit/>
          </a:bodyPr>
          <a:lstStyle/>
          <a:p>
            <a:pPr algn="ctr"/>
            <a:r>
              <a:rPr lang="en-GB" sz="1100" b="1" dirty="0"/>
              <a:t>Executive Board</a:t>
            </a:r>
          </a:p>
        </p:txBody>
      </p:sp>
      <p:sp>
        <p:nvSpPr>
          <p:cNvPr id="16" name="Flecha abajo 15"/>
          <p:cNvSpPr/>
          <p:nvPr/>
        </p:nvSpPr>
        <p:spPr>
          <a:xfrm>
            <a:off x="10327729" y="2227074"/>
            <a:ext cx="147782" cy="1754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uadroTexto 16"/>
          <p:cNvSpPr txBox="1"/>
          <p:nvPr/>
        </p:nvSpPr>
        <p:spPr>
          <a:xfrm>
            <a:off x="9840511" y="1930688"/>
            <a:ext cx="1122218" cy="261610"/>
          </a:xfrm>
          <a:prstGeom prst="rect">
            <a:avLst/>
          </a:prstGeom>
          <a:noFill/>
        </p:spPr>
        <p:txBody>
          <a:bodyPr wrap="square" rtlCol="0">
            <a:spAutoFit/>
          </a:bodyPr>
          <a:lstStyle/>
          <a:p>
            <a:pPr algn="ctr"/>
            <a:r>
              <a:rPr lang="en-GB" sz="1100" b="1" dirty="0"/>
              <a:t>Executive Board</a:t>
            </a:r>
          </a:p>
        </p:txBody>
      </p:sp>
      <p:sp>
        <p:nvSpPr>
          <p:cNvPr id="18" name="Flecha abajo 17"/>
          <p:cNvSpPr/>
          <p:nvPr/>
        </p:nvSpPr>
        <p:spPr>
          <a:xfrm>
            <a:off x="9159388" y="2029278"/>
            <a:ext cx="147782" cy="3232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TextBox 6">
            <a:extLst>
              <a:ext uri="{FF2B5EF4-FFF2-40B4-BE49-F238E27FC236}">
                <a16:creationId xmlns:a16="http://schemas.microsoft.com/office/drawing/2014/main" id="{AE944BB7-E755-764C-424E-589E68DB1B31}"/>
              </a:ext>
            </a:extLst>
          </p:cNvPr>
          <p:cNvSpPr txBox="1"/>
          <p:nvPr/>
        </p:nvSpPr>
        <p:spPr>
          <a:xfrm>
            <a:off x="467953" y="1603419"/>
            <a:ext cx="916291" cy="408623"/>
          </a:xfrm>
          <a:prstGeom prst="roundRect">
            <a:avLst/>
          </a:prstGeom>
          <a:solidFill>
            <a:schemeClr val="tx1">
              <a:lumMod val="65000"/>
              <a:lumOff val="35000"/>
            </a:schemeClr>
          </a:solidFill>
        </p:spPr>
        <p:txBody>
          <a:bodyPr wrap="none" rtlCol="0">
            <a:spAutoFit/>
          </a:bodyPr>
          <a:lstStyle/>
          <a:p>
            <a:r>
              <a:rPr lang="en-GB" dirty="0">
                <a:solidFill>
                  <a:schemeClr val="bg1"/>
                </a:solidFill>
              </a:rPr>
              <a:t>Nairobi</a:t>
            </a:r>
          </a:p>
        </p:txBody>
      </p:sp>
      <p:sp>
        <p:nvSpPr>
          <p:cNvPr id="12" name="TextBox 11">
            <a:extLst>
              <a:ext uri="{FF2B5EF4-FFF2-40B4-BE49-F238E27FC236}">
                <a16:creationId xmlns:a16="http://schemas.microsoft.com/office/drawing/2014/main" id="{3E47C676-01C6-CED6-DB79-F80008D30FE9}"/>
              </a:ext>
            </a:extLst>
          </p:cNvPr>
          <p:cNvSpPr txBox="1"/>
          <p:nvPr/>
        </p:nvSpPr>
        <p:spPr>
          <a:xfrm>
            <a:off x="397064" y="5011413"/>
            <a:ext cx="1104645" cy="408623"/>
          </a:xfrm>
          <a:prstGeom prst="roundRect">
            <a:avLst/>
          </a:prstGeom>
          <a:solidFill>
            <a:schemeClr val="tx1">
              <a:lumMod val="65000"/>
              <a:lumOff val="35000"/>
            </a:schemeClr>
          </a:solidFill>
        </p:spPr>
        <p:txBody>
          <a:bodyPr wrap="none" rtlCol="0">
            <a:spAutoFit/>
          </a:bodyPr>
          <a:lstStyle/>
          <a:p>
            <a:r>
              <a:rPr lang="en-GB" dirty="0">
                <a:solidFill>
                  <a:schemeClr val="bg1"/>
                </a:solidFill>
              </a:rPr>
              <a:t>New York</a:t>
            </a:r>
          </a:p>
        </p:txBody>
      </p:sp>
    </p:spTree>
    <p:extLst>
      <p:ext uri="{BB962C8B-B14F-4D97-AF65-F5344CB8AC3E}">
        <p14:creationId xmlns:p14="http://schemas.microsoft.com/office/powerpoint/2010/main" val="12296225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20170115_V2_Session 2_MIT Metro Lab API Course_Lessons from the New Urban Agenda and the UN-Habitat MetroHUB_Remy Sietchiping_Compressed" id="{A04E8D02-271E-2243-823F-7CA09BCCF3A1}" vid="{B74C52B7-9AEF-8946-B841-AAB0398EF8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32626</TotalTime>
  <Words>1852</Words>
  <Application>Microsoft Office PowerPoint</Application>
  <PresentationFormat>Widescreen</PresentationFormat>
  <Paragraphs>167</Paragraphs>
  <Slides>18</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Arial</vt:lpstr>
      <vt:lpstr>Calibri</vt:lpstr>
      <vt:lpstr>Calibri Light</vt:lpstr>
      <vt:lpstr>Roboto</vt:lpstr>
      <vt:lpstr>Roboto Bk</vt:lpstr>
      <vt:lpstr>Roboto Lt</vt:lpstr>
      <vt:lpstr>Times New Roman</vt:lpstr>
      <vt:lpstr>Tw Cen MT</vt:lpstr>
      <vt:lpstr>Tw Cen MT Condensed</vt:lpstr>
      <vt:lpstr>Wingdings</vt:lpstr>
      <vt:lpstr>Wingdings 3</vt:lpstr>
      <vt:lpstr>Integral</vt:lpstr>
      <vt:lpstr>PowerPoint Presentation</vt:lpstr>
      <vt:lpstr>  Cycle of preparation of the Strategic Plan  and the annual work programme and budget and the role of Member States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the UN Charter say about Budgeting and Financing?</vt:lpstr>
      <vt:lpstr>What UN General Assembly bodies has responsibilities for  budget and finance?</vt:lpstr>
      <vt:lpstr>PowerPoint Presentation</vt:lpstr>
      <vt:lpstr>PowerPoint Presentation</vt:lpstr>
      <vt:lpstr>What is the Regular Budget (or “Programme Budget)?</vt:lpstr>
      <vt:lpstr>PowerPoint Presentation</vt:lpstr>
      <vt:lpstr> What is the UN-Habitat Foundation Fund?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Townhall Office of the executive Director</dc:title>
  <dc:creator>Marion Reinosa</dc:creator>
  <cp:lastModifiedBy>Katerina V. BEZGACHINA</cp:lastModifiedBy>
  <cp:revision>535</cp:revision>
  <dcterms:created xsi:type="dcterms:W3CDTF">2020-04-19T18:33:49Z</dcterms:created>
  <dcterms:modified xsi:type="dcterms:W3CDTF">2023-01-24T15:40:29Z</dcterms:modified>
</cp:coreProperties>
</file>