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56" r:id="rId4"/>
    <p:sldId id="1911" r:id="rId5"/>
    <p:sldId id="267" r:id="rId6"/>
    <p:sldId id="268" r:id="rId7"/>
    <p:sldId id="269" r:id="rId8"/>
    <p:sldId id="270" r:id="rId9"/>
    <p:sldId id="271" r:id="rId10"/>
    <p:sldId id="1910" r:id="rId11"/>
    <p:sldId id="273" r:id="rId12"/>
    <p:sldId id="274" r:id="rId13"/>
    <p:sldId id="275" r:id="rId14"/>
    <p:sldId id="1912" r:id="rId15"/>
    <p:sldId id="1913"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C7008F-672B-4594-A8C9-25CB2C991631}" type="datetimeFigureOut">
              <a:rPr lang="en-GB" smtClean="0"/>
              <a:t>19/10/2020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477A1D-0D88-4934-A47A-416A3309E909}" type="slidenum">
              <a:rPr lang="en-GB" smtClean="0"/>
              <a:t>‹#›</a:t>
            </a:fld>
            <a:endParaRPr lang="en-GB"/>
          </a:p>
        </p:txBody>
      </p:sp>
    </p:spTree>
    <p:extLst>
      <p:ext uri="{BB962C8B-B14F-4D97-AF65-F5344CB8AC3E}">
        <p14:creationId xmlns:p14="http://schemas.microsoft.com/office/powerpoint/2010/main" val="174710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C7008F-672B-4594-A8C9-25CB2C991631}" type="datetimeFigureOut">
              <a:rPr lang="en-GB" smtClean="0"/>
              <a:t>19/10/2020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477A1D-0D88-4934-A47A-416A3309E909}" type="slidenum">
              <a:rPr lang="en-GB" smtClean="0"/>
              <a:t>‹#›</a:t>
            </a:fld>
            <a:endParaRPr lang="en-GB"/>
          </a:p>
        </p:txBody>
      </p:sp>
    </p:spTree>
    <p:extLst>
      <p:ext uri="{BB962C8B-B14F-4D97-AF65-F5344CB8AC3E}">
        <p14:creationId xmlns:p14="http://schemas.microsoft.com/office/powerpoint/2010/main" val="1892344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C7008F-672B-4594-A8C9-25CB2C991631}" type="datetimeFigureOut">
              <a:rPr lang="en-GB" smtClean="0"/>
              <a:t>19/10/2020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477A1D-0D88-4934-A47A-416A3309E909}" type="slidenum">
              <a:rPr lang="en-GB" smtClean="0"/>
              <a:t>‹#›</a:t>
            </a:fld>
            <a:endParaRPr lang="en-GB"/>
          </a:p>
        </p:txBody>
      </p:sp>
    </p:spTree>
    <p:extLst>
      <p:ext uri="{BB962C8B-B14F-4D97-AF65-F5344CB8AC3E}">
        <p14:creationId xmlns:p14="http://schemas.microsoft.com/office/powerpoint/2010/main" val="215779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C7008F-672B-4594-A8C9-25CB2C991631}" type="datetimeFigureOut">
              <a:rPr lang="en-GB" smtClean="0"/>
              <a:t>19/10/2020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477A1D-0D88-4934-A47A-416A3309E909}" type="slidenum">
              <a:rPr lang="en-GB" smtClean="0"/>
              <a:t>‹#›</a:t>
            </a:fld>
            <a:endParaRPr lang="en-GB"/>
          </a:p>
        </p:txBody>
      </p:sp>
    </p:spTree>
    <p:extLst>
      <p:ext uri="{BB962C8B-B14F-4D97-AF65-F5344CB8AC3E}">
        <p14:creationId xmlns:p14="http://schemas.microsoft.com/office/powerpoint/2010/main" val="133013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C7008F-672B-4594-A8C9-25CB2C991631}" type="datetimeFigureOut">
              <a:rPr lang="en-GB" smtClean="0"/>
              <a:t>19/10/2020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477A1D-0D88-4934-A47A-416A3309E909}" type="slidenum">
              <a:rPr lang="en-GB" smtClean="0"/>
              <a:t>‹#›</a:t>
            </a:fld>
            <a:endParaRPr lang="en-GB"/>
          </a:p>
        </p:txBody>
      </p:sp>
    </p:spTree>
    <p:extLst>
      <p:ext uri="{BB962C8B-B14F-4D97-AF65-F5344CB8AC3E}">
        <p14:creationId xmlns:p14="http://schemas.microsoft.com/office/powerpoint/2010/main" val="274268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C7008F-672B-4594-A8C9-25CB2C991631}" type="datetimeFigureOut">
              <a:rPr lang="en-GB" smtClean="0"/>
              <a:t>19/10/2020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477A1D-0D88-4934-A47A-416A3309E909}" type="slidenum">
              <a:rPr lang="en-GB" smtClean="0"/>
              <a:t>‹#›</a:t>
            </a:fld>
            <a:endParaRPr lang="en-GB"/>
          </a:p>
        </p:txBody>
      </p:sp>
    </p:spTree>
    <p:extLst>
      <p:ext uri="{BB962C8B-B14F-4D97-AF65-F5344CB8AC3E}">
        <p14:creationId xmlns:p14="http://schemas.microsoft.com/office/powerpoint/2010/main" val="265094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EC7008F-672B-4594-A8C9-25CB2C991631}" type="datetimeFigureOut">
              <a:rPr lang="en-GB" smtClean="0"/>
              <a:t>19/10/2020</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C477A1D-0D88-4934-A47A-416A3309E909}" type="slidenum">
              <a:rPr lang="en-GB" smtClean="0"/>
              <a:t>‹#›</a:t>
            </a:fld>
            <a:endParaRPr lang="en-GB"/>
          </a:p>
        </p:txBody>
      </p:sp>
    </p:spTree>
    <p:extLst>
      <p:ext uri="{BB962C8B-B14F-4D97-AF65-F5344CB8AC3E}">
        <p14:creationId xmlns:p14="http://schemas.microsoft.com/office/powerpoint/2010/main" val="160370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C7008F-672B-4594-A8C9-25CB2C991631}" type="datetimeFigureOut">
              <a:rPr lang="en-GB" smtClean="0"/>
              <a:t>19/10/2020</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C477A1D-0D88-4934-A47A-416A3309E909}" type="slidenum">
              <a:rPr lang="en-GB" smtClean="0"/>
              <a:t>‹#›</a:t>
            </a:fld>
            <a:endParaRPr lang="en-GB"/>
          </a:p>
        </p:txBody>
      </p:sp>
    </p:spTree>
    <p:extLst>
      <p:ext uri="{BB962C8B-B14F-4D97-AF65-F5344CB8AC3E}">
        <p14:creationId xmlns:p14="http://schemas.microsoft.com/office/powerpoint/2010/main" val="294290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C7008F-672B-4594-A8C9-25CB2C991631}" type="datetimeFigureOut">
              <a:rPr lang="en-GB" smtClean="0"/>
              <a:t>19/10/2020</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C477A1D-0D88-4934-A47A-416A3309E909}" type="slidenum">
              <a:rPr lang="en-GB" smtClean="0"/>
              <a:t>‹#›</a:t>
            </a:fld>
            <a:endParaRPr lang="en-GB"/>
          </a:p>
        </p:txBody>
      </p:sp>
    </p:spTree>
    <p:extLst>
      <p:ext uri="{BB962C8B-B14F-4D97-AF65-F5344CB8AC3E}">
        <p14:creationId xmlns:p14="http://schemas.microsoft.com/office/powerpoint/2010/main" val="258185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C7008F-672B-4594-A8C9-25CB2C991631}" type="datetimeFigureOut">
              <a:rPr lang="en-GB" smtClean="0"/>
              <a:t>19/10/2020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477A1D-0D88-4934-A47A-416A3309E909}" type="slidenum">
              <a:rPr lang="en-GB" smtClean="0"/>
              <a:t>‹#›</a:t>
            </a:fld>
            <a:endParaRPr lang="en-GB"/>
          </a:p>
        </p:txBody>
      </p:sp>
    </p:spTree>
    <p:extLst>
      <p:ext uri="{BB962C8B-B14F-4D97-AF65-F5344CB8AC3E}">
        <p14:creationId xmlns:p14="http://schemas.microsoft.com/office/powerpoint/2010/main" val="410992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C7008F-672B-4594-A8C9-25CB2C991631}" type="datetimeFigureOut">
              <a:rPr lang="en-GB" smtClean="0"/>
              <a:t>19/10/2020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477A1D-0D88-4934-A47A-416A3309E909}" type="slidenum">
              <a:rPr lang="en-GB" smtClean="0"/>
              <a:t>‹#›</a:t>
            </a:fld>
            <a:endParaRPr lang="en-GB"/>
          </a:p>
        </p:txBody>
      </p:sp>
    </p:spTree>
    <p:extLst>
      <p:ext uri="{BB962C8B-B14F-4D97-AF65-F5344CB8AC3E}">
        <p14:creationId xmlns:p14="http://schemas.microsoft.com/office/powerpoint/2010/main" val="274279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7BCE27B-6FB1-4083-AD43-91B81124C971}"/>
              </a:ext>
            </a:extLst>
          </p:cNvPr>
          <p:cNvSpPr>
            <a:spLocks noGrp="1"/>
          </p:cNvSpPr>
          <p:nvPr>
            <p:ph type="title"/>
          </p:nvPr>
        </p:nvSpPr>
        <p:spPr>
          <a:xfrm>
            <a:off x="838200" y="235669"/>
            <a:ext cx="10515600" cy="445367"/>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B0AD5EED-5A01-4805-9A83-F937CBAE1B12}"/>
              </a:ext>
            </a:extLst>
          </p:cNvPr>
          <p:cNvSpPr>
            <a:spLocks noGrp="1"/>
          </p:cNvSpPr>
          <p:nvPr>
            <p:ph type="body" idx="1"/>
          </p:nvPr>
        </p:nvSpPr>
        <p:spPr>
          <a:xfrm>
            <a:off x="838200" y="1598727"/>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3">
            <a:extLst>
              <a:ext uri="{FF2B5EF4-FFF2-40B4-BE49-F238E27FC236}">
                <a16:creationId xmlns:a16="http://schemas.microsoft.com/office/drawing/2014/main" id="{7E8E316E-4A9D-42BA-8822-B508BBC94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13CBF-16D6-4659-A6DC-C87E6BAF88C1}" type="datetimeFigureOut">
              <a:rPr lang="en-GB" smtClean="0"/>
              <a:t>19/10/2020</a:t>
            </a:fld>
            <a:endParaRPr lang="en-GB"/>
          </a:p>
        </p:txBody>
      </p:sp>
      <p:sp>
        <p:nvSpPr>
          <p:cNvPr id="10" name="Footer Placeholder 4">
            <a:extLst>
              <a:ext uri="{FF2B5EF4-FFF2-40B4-BE49-F238E27FC236}">
                <a16:creationId xmlns:a16="http://schemas.microsoft.com/office/drawing/2014/main" id="{24817DDB-DC75-44F7-82AB-287F68C5E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1" name="Slide Number Placeholder 5">
            <a:extLst>
              <a:ext uri="{FF2B5EF4-FFF2-40B4-BE49-F238E27FC236}">
                <a16:creationId xmlns:a16="http://schemas.microsoft.com/office/drawing/2014/main" id="{3BD3CF77-FC6D-43B4-9CC7-2048D79B4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101CD-CAC2-4522-BE68-0819C8481F77}" type="slidenum">
              <a:rPr lang="en-GB" smtClean="0"/>
              <a:t>‹#›</a:t>
            </a:fld>
            <a:endParaRPr lang="en-GB"/>
          </a:p>
        </p:txBody>
      </p:sp>
      <p:pic>
        <p:nvPicPr>
          <p:cNvPr id="12" name="Picture 11" descr="A screen shot of a computer&#10;&#10;Description automatically generated">
            <a:extLst>
              <a:ext uri="{FF2B5EF4-FFF2-40B4-BE49-F238E27FC236}">
                <a16:creationId xmlns:a16="http://schemas.microsoft.com/office/drawing/2014/main" id="{F89EDBCE-AA36-4D90-A921-98DC02707D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75446" y="44089"/>
            <a:ext cx="756708" cy="1023447"/>
          </a:xfrm>
          <a:prstGeom prst="rect">
            <a:avLst/>
          </a:prstGeom>
        </p:spPr>
      </p:pic>
      <p:pic>
        <p:nvPicPr>
          <p:cNvPr id="13" name="Picture 12" descr="A picture containing object, clock&#10;&#10;Description automatically generated">
            <a:extLst>
              <a:ext uri="{FF2B5EF4-FFF2-40B4-BE49-F238E27FC236}">
                <a16:creationId xmlns:a16="http://schemas.microsoft.com/office/drawing/2014/main" id="{6BBFED85-4F4F-4ADE-AFFE-594958A5529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07785" y="6394428"/>
            <a:ext cx="1620031" cy="288967"/>
          </a:xfrm>
          <a:prstGeom prst="rect">
            <a:avLst/>
          </a:prstGeom>
        </p:spPr>
      </p:pic>
    </p:spTree>
    <p:extLst>
      <p:ext uri="{BB962C8B-B14F-4D97-AF65-F5344CB8AC3E}">
        <p14:creationId xmlns:p14="http://schemas.microsoft.com/office/powerpoint/2010/main" val="1884693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800" b="1" kern="1200">
          <a:solidFill>
            <a:schemeClr val="tx1"/>
          </a:solidFill>
          <a:latin typeface="Titillium Web" panose="000004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tillium Web"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tillium Web" panose="000004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tillium Web"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tillium Web"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tillium Web"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122362C5-ED8D-4F4A-A06D-DA1DF3258532}"/>
              </a:ext>
            </a:extLst>
          </p:cNvPr>
          <p:cNvPicPr>
            <a:picLocks noChangeAspect="1"/>
          </p:cNvPicPr>
          <p:nvPr/>
        </p:nvPicPr>
        <p:blipFill rotWithShape="1">
          <a:blip r:embed="rId2">
            <a:extLst>
              <a:ext uri="{28A0092B-C50C-407E-A947-70E740481C1C}">
                <a14:useLocalDpi xmlns:a14="http://schemas.microsoft.com/office/drawing/2010/main" val="0"/>
              </a:ext>
            </a:extLst>
          </a:blip>
          <a:srcRect l="7351" t="5235" r="32827" b="5086"/>
          <a:stretch/>
        </p:blipFill>
        <p:spPr>
          <a:xfrm>
            <a:off x="1" y="0"/>
            <a:ext cx="6096000" cy="6858000"/>
          </a:xfrm>
          <a:prstGeom prst="rect">
            <a:avLst/>
          </a:prstGeom>
        </p:spPr>
      </p:pic>
      <p:pic>
        <p:nvPicPr>
          <p:cNvPr id="6" name="Picture 5">
            <a:extLst>
              <a:ext uri="{FF2B5EF4-FFF2-40B4-BE49-F238E27FC236}">
                <a16:creationId xmlns:a16="http://schemas.microsoft.com/office/drawing/2014/main" id="{2ED3BDED-787D-4C91-A9BB-7E081762E142}"/>
              </a:ext>
            </a:extLst>
          </p:cNvPr>
          <p:cNvPicPr>
            <a:picLocks noChangeAspect="1"/>
          </p:cNvPicPr>
          <p:nvPr/>
        </p:nvPicPr>
        <p:blipFill>
          <a:blip r:embed="rId3"/>
          <a:stretch>
            <a:fillRect/>
          </a:stretch>
        </p:blipFill>
        <p:spPr>
          <a:xfrm>
            <a:off x="725223" y="2480990"/>
            <a:ext cx="4645555" cy="1896020"/>
          </a:xfrm>
          <a:prstGeom prst="rect">
            <a:avLst/>
          </a:prstGeom>
        </p:spPr>
      </p:pic>
      <p:sp>
        <p:nvSpPr>
          <p:cNvPr id="7" name="TextBox 6">
            <a:extLst>
              <a:ext uri="{FF2B5EF4-FFF2-40B4-BE49-F238E27FC236}">
                <a16:creationId xmlns:a16="http://schemas.microsoft.com/office/drawing/2014/main" id="{AE74B10D-0242-45DC-A35B-8C592FCF07CF}"/>
              </a:ext>
            </a:extLst>
          </p:cNvPr>
          <p:cNvSpPr txBox="1"/>
          <p:nvPr/>
        </p:nvSpPr>
        <p:spPr>
          <a:xfrm>
            <a:off x="6960769" y="2690336"/>
            <a:ext cx="3334043" cy="1446550"/>
          </a:xfrm>
          <a:prstGeom prst="rect">
            <a:avLst/>
          </a:prstGeom>
          <a:noFill/>
        </p:spPr>
        <p:txBody>
          <a:bodyPr wrap="square" rtlCol="0">
            <a:spAutoFit/>
          </a:bodyPr>
          <a:lstStyle/>
          <a:p>
            <a:r>
              <a:rPr lang="en-GB" b="1" dirty="0">
                <a:latin typeface="Titillium Web" panose="00000400000000000000" pitchFamily="2" charset="0"/>
              </a:rPr>
              <a:t>Robert Ndugwa</a:t>
            </a:r>
          </a:p>
          <a:p>
            <a:r>
              <a:rPr lang="en-GB" dirty="0">
                <a:latin typeface="Titillium Web" panose="00000400000000000000" pitchFamily="2" charset="0"/>
              </a:rPr>
              <a:t>Head, Data and Analytics Section</a:t>
            </a:r>
          </a:p>
          <a:p>
            <a:r>
              <a:rPr lang="en-GB" dirty="0">
                <a:latin typeface="Titillium Web" panose="00000400000000000000" pitchFamily="2" charset="0"/>
              </a:rPr>
              <a:t>UN-Habitat</a:t>
            </a:r>
          </a:p>
          <a:p>
            <a:endParaRPr lang="en-GB" dirty="0">
              <a:latin typeface="Titillium Web" panose="00000400000000000000" pitchFamily="2" charset="0"/>
            </a:endParaRPr>
          </a:p>
          <a:p>
            <a:r>
              <a:rPr lang="en-GB" sz="1600" dirty="0">
                <a:latin typeface="Titillium Web" panose="00000400000000000000" pitchFamily="2" charset="0"/>
              </a:rPr>
              <a:t>19</a:t>
            </a:r>
            <a:r>
              <a:rPr lang="en-GB" sz="1600" baseline="30000" dirty="0">
                <a:latin typeface="Titillium Web" panose="00000400000000000000" pitchFamily="2" charset="0"/>
              </a:rPr>
              <a:t>th</a:t>
            </a:r>
            <a:r>
              <a:rPr lang="en-GB" sz="1600" dirty="0">
                <a:latin typeface="Titillium Web" panose="00000400000000000000" pitchFamily="2" charset="0"/>
              </a:rPr>
              <a:t> Oct 2020</a:t>
            </a:r>
          </a:p>
        </p:txBody>
      </p:sp>
    </p:spTree>
    <p:extLst>
      <p:ext uri="{BB962C8B-B14F-4D97-AF65-F5344CB8AC3E}">
        <p14:creationId xmlns:p14="http://schemas.microsoft.com/office/powerpoint/2010/main" val="678528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0A1CA21-DB7B-493A-8991-BBCF6EBC068B}"/>
              </a:ext>
            </a:extLst>
          </p:cNvPr>
          <p:cNvSpPr/>
          <p:nvPr/>
        </p:nvSpPr>
        <p:spPr>
          <a:xfrm>
            <a:off x="285995" y="2444304"/>
            <a:ext cx="1969390" cy="196939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C19D633-3908-4E57-8551-4A44FBFA929F}"/>
              </a:ext>
            </a:extLst>
          </p:cNvPr>
          <p:cNvSpPr>
            <a:spLocks noGrp="1"/>
          </p:cNvSpPr>
          <p:nvPr>
            <p:ph type="title"/>
          </p:nvPr>
        </p:nvSpPr>
        <p:spPr>
          <a:xfrm>
            <a:off x="838196" y="214519"/>
            <a:ext cx="10515600" cy="699882"/>
          </a:xfrm>
        </p:spPr>
        <p:txBody>
          <a:bodyPr/>
          <a:lstStyle/>
          <a:p>
            <a:r>
              <a:rPr lang="en-US" sz="2000" b="1" dirty="0"/>
              <a:t>Transformative commitments</a:t>
            </a:r>
            <a:r>
              <a:rPr lang="en-GB" sz="2000" b="1" dirty="0"/>
              <a:t>: </a:t>
            </a:r>
            <a:br>
              <a:rPr lang="en-GB" sz="2000" b="1" dirty="0"/>
            </a:br>
            <a:r>
              <a:rPr lang="en-US" sz="2000" b="1" dirty="0"/>
              <a:t>Environmentally sustainable and resilient urban development</a:t>
            </a:r>
            <a:endParaRPr lang="en-GB" sz="2000" b="1" dirty="0"/>
          </a:p>
        </p:txBody>
      </p:sp>
      <p:sp>
        <p:nvSpPr>
          <p:cNvPr id="5" name="Rectangle 4">
            <a:extLst>
              <a:ext uri="{FF2B5EF4-FFF2-40B4-BE49-F238E27FC236}">
                <a16:creationId xmlns:a16="http://schemas.microsoft.com/office/drawing/2014/main" id="{73B7E3D0-6618-497A-8EA2-039586D21911}"/>
              </a:ext>
            </a:extLst>
          </p:cNvPr>
          <p:cNvSpPr/>
          <p:nvPr/>
        </p:nvSpPr>
        <p:spPr>
          <a:xfrm>
            <a:off x="331089" y="3186623"/>
            <a:ext cx="1932387" cy="1077218"/>
          </a:xfrm>
          <a:prstGeom prst="rect">
            <a:avLst/>
          </a:prstGeom>
        </p:spPr>
        <p:txBody>
          <a:bodyPr wrap="square">
            <a:spAutoFit/>
          </a:bodyPr>
          <a:lstStyle/>
          <a:p>
            <a:pPr algn="ctr"/>
            <a:r>
              <a:rPr lang="en-US" sz="1600" b="1" dirty="0">
                <a:solidFill>
                  <a:schemeClr val="bg1"/>
                </a:solidFill>
                <a:latin typeface="Titillium Web" panose="00000400000000000000" pitchFamily="2" charset="0"/>
              </a:rPr>
              <a:t>Environmentally sustainable and resilient urban development</a:t>
            </a:r>
            <a:endParaRPr lang="en-GB" sz="1600" b="1" dirty="0">
              <a:solidFill>
                <a:schemeClr val="bg1"/>
              </a:solidFill>
              <a:latin typeface="Titillium Web" panose="00000400000000000000" pitchFamily="2" charset="0"/>
            </a:endParaRPr>
          </a:p>
        </p:txBody>
      </p:sp>
      <p:sp>
        <p:nvSpPr>
          <p:cNvPr id="6" name="Rectangle: Rounded Corners 5">
            <a:extLst>
              <a:ext uri="{FF2B5EF4-FFF2-40B4-BE49-F238E27FC236}">
                <a16:creationId xmlns:a16="http://schemas.microsoft.com/office/drawing/2014/main" id="{FFED7923-BFF3-47F8-9442-D2A40EB9A9A0}"/>
              </a:ext>
            </a:extLst>
          </p:cNvPr>
          <p:cNvSpPr/>
          <p:nvPr/>
        </p:nvSpPr>
        <p:spPr>
          <a:xfrm>
            <a:off x="2762481" y="2844805"/>
            <a:ext cx="1926124" cy="116838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tillium Web" panose="00000400000000000000" pitchFamily="2" charset="0"/>
              </a:rPr>
              <a:t>2.Sustainable Management and use of natural resources</a:t>
            </a:r>
            <a:endParaRPr lang="en-GB" sz="1600" b="1" dirty="0">
              <a:latin typeface="Titillium Web" panose="00000400000000000000" pitchFamily="2" charset="0"/>
            </a:endParaRPr>
          </a:p>
        </p:txBody>
      </p:sp>
      <p:sp>
        <p:nvSpPr>
          <p:cNvPr id="7" name="Rectangle: Rounded Corners 6">
            <a:extLst>
              <a:ext uri="{FF2B5EF4-FFF2-40B4-BE49-F238E27FC236}">
                <a16:creationId xmlns:a16="http://schemas.microsoft.com/office/drawing/2014/main" id="{2BBE4E7F-3D8A-4D2A-B548-109C75BDCC6B}"/>
              </a:ext>
            </a:extLst>
          </p:cNvPr>
          <p:cNvSpPr/>
          <p:nvPr/>
        </p:nvSpPr>
        <p:spPr>
          <a:xfrm>
            <a:off x="5333338" y="1240982"/>
            <a:ext cx="2749904" cy="108208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a typeface="+mn-lt"/>
                <a:cs typeface="+mn-lt"/>
              </a:rPr>
              <a:t>Implement environmentally sound management of water resources and coastal areas</a:t>
            </a:r>
            <a:r>
              <a:rPr lang="en-US" sz="1600" b="1" dirty="0">
                <a:solidFill>
                  <a:schemeClr val="tx1"/>
                </a:solidFill>
                <a:latin typeface="Titillium Web"/>
              </a:rPr>
              <a:t> </a:t>
            </a:r>
            <a:endParaRPr lang="en-US" sz="1600" b="1">
              <a:solidFill>
                <a:schemeClr val="tx1"/>
              </a:solidFill>
              <a:latin typeface="Titillium Web"/>
            </a:endParaRPr>
          </a:p>
        </p:txBody>
      </p:sp>
      <p:sp>
        <p:nvSpPr>
          <p:cNvPr id="8" name="Rectangle: Rounded Corners 7">
            <a:extLst>
              <a:ext uri="{FF2B5EF4-FFF2-40B4-BE49-F238E27FC236}">
                <a16:creationId xmlns:a16="http://schemas.microsoft.com/office/drawing/2014/main" id="{D88D5A89-20E8-4A75-B5F5-1B6F6C315150}"/>
              </a:ext>
            </a:extLst>
          </p:cNvPr>
          <p:cNvSpPr/>
          <p:nvPr/>
        </p:nvSpPr>
        <p:spPr>
          <a:xfrm>
            <a:off x="5333338" y="2545042"/>
            <a:ext cx="2634886" cy="10477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Promote resource conservation and waste reduction, reuse, and recycling</a:t>
            </a:r>
            <a:endParaRPr lang="en-GB" sz="1600" b="1" dirty="0">
              <a:solidFill>
                <a:schemeClr val="tx1"/>
              </a:solidFill>
              <a:latin typeface="Titillium Web" panose="00000400000000000000" pitchFamily="2" charset="0"/>
            </a:endParaRPr>
          </a:p>
        </p:txBody>
      </p:sp>
      <p:sp>
        <p:nvSpPr>
          <p:cNvPr id="9" name="Rectangle: Rounded Corners 8">
            <a:extLst>
              <a:ext uri="{FF2B5EF4-FFF2-40B4-BE49-F238E27FC236}">
                <a16:creationId xmlns:a16="http://schemas.microsoft.com/office/drawing/2014/main" id="{D454B9AB-F016-4D19-893C-207A1FB41F85}"/>
              </a:ext>
            </a:extLst>
          </p:cNvPr>
          <p:cNvSpPr/>
          <p:nvPr/>
        </p:nvSpPr>
        <p:spPr>
          <a:xfrm>
            <a:off x="5333338" y="3814801"/>
            <a:ext cx="2634886" cy="108314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a typeface="+mn-lt"/>
                <a:cs typeface="+mn-lt"/>
              </a:rPr>
              <a:t>Strengthen the sustainable management of natural resources in urban areas</a:t>
            </a:r>
            <a:endParaRPr lang="en-US" sz="1600" dirty="0">
              <a:solidFill>
                <a:schemeClr val="tx1"/>
              </a:solidFill>
              <a:ea typeface="+mn-lt"/>
              <a:cs typeface="+mn-lt"/>
            </a:endParaRPr>
          </a:p>
          <a:p>
            <a:pPr algn="ctr"/>
            <a:endParaRPr lang="en-US" sz="1600" b="1" dirty="0">
              <a:solidFill>
                <a:schemeClr val="tx1"/>
              </a:solidFill>
              <a:ea typeface="+mn-lt"/>
              <a:cs typeface="+mn-lt"/>
            </a:endParaRPr>
          </a:p>
        </p:txBody>
      </p:sp>
      <p:sp>
        <p:nvSpPr>
          <p:cNvPr id="10" name="Rectangle: Rounded Corners 9">
            <a:extLst>
              <a:ext uri="{FF2B5EF4-FFF2-40B4-BE49-F238E27FC236}">
                <a16:creationId xmlns:a16="http://schemas.microsoft.com/office/drawing/2014/main" id="{6AEFCC99-EAEB-4982-901C-F82E7294E92E}"/>
              </a:ext>
            </a:extLst>
          </p:cNvPr>
          <p:cNvSpPr/>
          <p:nvPr/>
        </p:nvSpPr>
        <p:spPr>
          <a:xfrm>
            <a:off x="5333338" y="5119924"/>
            <a:ext cx="2634886" cy="11337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Adopt a smart-city approach that leverages digitization, clean energy and technologies</a:t>
            </a:r>
            <a:endParaRPr lang="en-GB" sz="1600" b="1" dirty="0">
              <a:solidFill>
                <a:schemeClr val="tx1"/>
              </a:solidFill>
              <a:latin typeface="Titillium Web" panose="00000400000000000000" pitchFamily="2" charset="0"/>
            </a:endParaRPr>
          </a:p>
        </p:txBody>
      </p:sp>
      <p:sp>
        <p:nvSpPr>
          <p:cNvPr id="11" name="TextBox 10">
            <a:extLst>
              <a:ext uri="{FF2B5EF4-FFF2-40B4-BE49-F238E27FC236}">
                <a16:creationId xmlns:a16="http://schemas.microsoft.com/office/drawing/2014/main" id="{CD2519BD-53AD-49AA-AC3A-8DA5C86D896C}"/>
              </a:ext>
            </a:extLst>
          </p:cNvPr>
          <p:cNvSpPr txBox="1"/>
          <p:nvPr/>
        </p:nvSpPr>
        <p:spPr>
          <a:xfrm>
            <a:off x="8656210" y="4647391"/>
            <a:ext cx="3535790" cy="1815882"/>
          </a:xfrm>
          <a:custGeom>
            <a:avLst/>
            <a:gdLst>
              <a:gd name="connsiteX0" fmla="*/ 0 w 3535790"/>
              <a:gd name="connsiteY0" fmla="*/ 0 h 1815882"/>
              <a:gd name="connsiteX1" fmla="*/ 624656 w 3535790"/>
              <a:gd name="connsiteY1" fmla="*/ 0 h 1815882"/>
              <a:gd name="connsiteX2" fmla="*/ 1178597 w 3535790"/>
              <a:gd name="connsiteY2" fmla="*/ 0 h 1815882"/>
              <a:gd name="connsiteX3" fmla="*/ 1661821 w 3535790"/>
              <a:gd name="connsiteY3" fmla="*/ 0 h 1815882"/>
              <a:gd name="connsiteX4" fmla="*/ 2286478 w 3535790"/>
              <a:gd name="connsiteY4" fmla="*/ 0 h 1815882"/>
              <a:gd name="connsiteX5" fmla="*/ 2946492 w 3535790"/>
              <a:gd name="connsiteY5" fmla="*/ 0 h 1815882"/>
              <a:gd name="connsiteX6" fmla="*/ 3535790 w 3535790"/>
              <a:gd name="connsiteY6" fmla="*/ 0 h 1815882"/>
              <a:gd name="connsiteX7" fmla="*/ 3535790 w 3535790"/>
              <a:gd name="connsiteY7" fmla="*/ 490288 h 1815882"/>
              <a:gd name="connsiteX8" fmla="*/ 3535790 w 3535790"/>
              <a:gd name="connsiteY8" fmla="*/ 889782 h 1815882"/>
              <a:gd name="connsiteX9" fmla="*/ 3535790 w 3535790"/>
              <a:gd name="connsiteY9" fmla="*/ 1380070 h 1815882"/>
              <a:gd name="connsiteX10" fmla="*/ 3535790 w 3535790"/>
              <a:gd name="connsiteY10" fmla="*/ 1815882 h 1815882"/>
              <a:gd name="connsiteX11" fmla="*/ 2911134 w 3535790"/>
              <a:gd name="connsiteY11" fmla="*/ 1815882 h 1815882"/>
              <a:gd name="connsiteX12" fmla="*/ 2321835 w 3535790"/>
              <a:gd name="connsiteY12" fmla="*/ 1815882 h 1815882"/>
              <a:gd name="connsiteX13" fmla="*/ 1661821 w 3535790"/>
              <a:gd name="connsiteY13" fmla="*/ 1815882 h 1815882"/>
              <a:gd name="connsiteX14" fmla="*/ 1037165 w 3535790"/>
              <a:gd name="connsiteY14" fmla="*/ 1815882 h 1815882"/>
              <a:gd name="connsiteX15" fmla="*/ 0 w 3535790"/>
              <a:gd name="connsiteY15" fmla="*/ 1815882 h 1815882"/>
              <a:gd name="connsiteX16" fmla="*/ 0 w 3535790"/>
              <a:gd name="connsiteY16" fmla="*/ 1380070 h 1815882"/>
              <a:gd name="connsiteX17" fmla="*/ 0 w 3535790"/>
              <a:gd name="connsiteY17" fmla="*/ 980576 h 1815882"/>
              <a:gd name="connsiteX18" fmla="*/ 0 w 3535790"/>
              <a:gd name="connsiteY18" fmla="*/ 544765 h 1815882"/>
              <a:gd name="connsiteX19" fmla="*/ 0 w 3535790"/>
              <a:gd name="connsiteY19" fmla="*/ 0 h 18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5790" h="1815882" fill="none" extrusionOk="0">
                <a:moveTo>
                  <a:pt x="0" y="0"/>
                </a:moveTo>
                <a:cubicBezTo>
                  <a:pt x="240418" y="-28499"/>
                  <a:pt x="336529" y="20017"/>
                  <a:pt x="624656" y="0"/>
                </a:cubicBezTo>
                <a:cubicBezTo>
                  <a:pt x="912783" y="-20017"/>
                  <a:pt x="926572" y="5648"/>
                  <a:pt x="1178597" y="0"/>
                </a:cubicBezTo>
                <a:cubicBezTo>
                  <a:pt x="1430622" y="-5648"/>
                  <a:pt x="1516790" y="9148"/>
                  <a:pt x="1661821" y="0"/>
                </a:cubicBezTo>
                <a:cubicBezTo>
                  <a:pt x="1806852" y="-9148"/>
                  <a:pt x="2049146" y="42619"/>
                  <a:pt x="2286478" y="0"/>
                </a:cubicBezTo>
                <a:cubicBezTo>
                  <a:pt x="2523810" y="-42619"/>
                  <a:pt x="2649327" y="66537"/>
                  <a:pt x="2946492" y="0"/>
                </a:cubicBezTo>
                <a:cubicBezTo>
                  <a:pt x="3243657" y="-66537"/>
                  <a:pt x="3367822" y="31685"/>
                  <a:pt x="3535790" y="0"/>
                </a:cubicBezTo>
                <a:cubicBezTo>
                  <a:pt x="3547508" y="156884"/>
                  <a:pt x="3533426" y="311670"/>
                  <a:pt x="3535790" y="490288"/>
                </a:cubicBezTo>
                <a:cubicBezTo>
                  <a:pt x="3538154" y="668906"/>
                  <a:pt x="3516898" y="704829"/>
                  <a:pt x="3535790" y="889782"/>
                </a:cubicBezTo>
                <a:cubicBezTo>
                  <a:pt x="3554682" y="1074735"/>
                  <a:pt x="3514454" y="1145339"/>
                  <a:pt x="3535790" y="1380070"/>
                </a:cubicBezTo>
                <a:cubicBezTo>
                  <a:pt x="3557126" y="1614801"/>
                  <a:pt x="3526371" y="1692424"/>
                  <a:pt x="3535790" y="1815882"/>
                </a:cubicBezTo>
                <a:cubicBezTo>
                  <a:pt x="3231611" y="1885049"/>
                  <a:pt x="3164002" y="1811292"/>
                  <a:pt x="2911134" y="1815882"/>
                </a:cubicBezTo>
                <a:cubicBezTo>
                  <a:pt x="2658266" y="1820472"/>
                  <a:pt x="2533022" y="1770021"/>
                  <a:pt x="2321835" y="1815882"/>
                </a:cubicBezTo>
                <a:cubicBezTo>
                  <a:pt x="2110648" y="1861743"/>
                  <a:pt x="1850202" y="1778471"/>
                  <a:pt x="1661821" y="1815882"/>
                </a:cubicBezTo>
                <a:cubicBezTo>
                  <a:pt x="1473440" y="1853293"/>
                  <a:pt x="1208289" y="1806961"/>
                  <a:pt x="1037165" y="1815882"/>
                </a:cubicBezTo>
                <a:cubicBezTo>
                  <a:pt x="866041" y="1824803"/>
                  <a:pt x="297046" y="1807577"/>
                  <a:pt x="0" y="1815882"/>
                </a:cubicBezTo>
                <a:cubicBezTo>
                  <a:pt x="-17360" y="1612447"/>
                  <a:pt x="51023" y="1578473"/>
                  <a:pt x="0" y="1380070"/>
                </a:cubicBezTo>
                <a:cubicBezTo>
                  <a:pt x="-51023" y="1181667"/>
                  <a:pt x="27525" y="1176548"/>
                  <a:pt x="0" y="980576"/>
                </a:cubicBezTo>
                <a:cubicBezTo>
                  <a:pt x="-27525" y="784604"/>
                  <a:pt x="45256" y="705405"/>
                  <a:pt x="0" y="544765"/>
                </a:cubicBezTo>
                <a:cubicBezTo>
                  <a:pt x="-45256" y="384125"/>
                  <a:pt x="54310" y="222263"/>
                  <a:pt x="0" y="0"/>
                </a:cubicBezTo>
                <a:close/>
              </a:path>
              <a:path w="3535790" h="1815882" stroke="0" extrusionOk="0">
                <a:moveTo>
                  <a:pt x="0" y="0"/>
                </a:moveTo>
                <a:cubicBezTo>
                  <a:pt x="253504" y="-4005"/>
                  <a:pt x="454861" y="33876"/>
                  <a:pt x="624656" y="0"/>
                </a:cubicBezTo>
                <a:cubicBezTo>
                  <a:pt x="794451" y="-33876"/>
                  <a:pt x="1015748" y="48347"/>
                  <a:pt x="1178597" y="0"/>
                </a:cubicBezTo>
                <a:cubicBezTo>
                  <a:pt x="1341446" y="-48347"/>
                  <a:pt x="1569682" y="52599"/>
                  <a:pt x="1838611" y="0"/>
                </a:cubicBezTo>
                <a:cubicBezTo>
                  <a:pt x="2107540" y="-52599"/>
                  <a:pt x="2221813" y="1180"/>
                  <a:pt x="2321835" y="0"/>
                </a:cubicBezTo>
                <a:cubicBezTo>
                  <a:pt x="2421857" y="-1180"/>
                  <a:pt x="2769736" y="48552"/>
                  <a:pt x="2911134" y="0"/>
                </a:cubicBezTo>
                <a:cubicBezTo>
                  <a:pt x="3052532" y="-48552"/>
                  <a:pt x="3373213" y="71288"/>
                  <a:pt x="3535790" y="0"/>
                </a:cubicBezTo>
                <a:cubicBezTo>
                  <a:pt x="3568160" y="120573"/>
                  <a:pt x="3526658" y="281104"/>
                  <a:pt x="3535790" y="435812"/>
                </a:cubicBezTo>
                <a:cubicBezTo>
                  <a:pt x="3544922" y="590520"/>
                  <a:pt x="3520286" y="722038"/>
                  <a:pt x="3535790" y="907941"/>
                </a:cubicBezTo>
                <a:cubicBezTo>
                  <a:pt x="3551294" y="1093844"/>
                  <a:pt x="3514551" y="1270547"/>
                  <a:pt x="3535790" y="1398229"/>
                </a:cubicBezTo>
                <a:cubicBezTo>
                  <a:pt x="3557029" y="1525911"/>
                  <a:pt x="3508519" y="1689331"/>
                  <a:pt x="3535790" y="1815882"/>
                </a:cubicBezTo>
                <a:cubicBezTo>
                  <a:pt x="3345342" y="1837979"/>
                  <a:pt x="3247273" y="1768166"/>
                  <a:pt x="3052565" y="1815882"/>
                </a:cubicBezTo>
                <a:cubicBezTo>
                  <a:pt x="2857857" y="1863598"/>
                  <a:pt x="2673182" y="1793208"/>
                  <a:pt x="2463267" y="1815882"/>
                </a:cubicBezTo>
                <a:cubicBezTo>
                  <a:pt x="2253352" y="1838556"/>
                  <a:pt x="2155004" y="1794595"/>
                  <a:pt x="1873969" y="1815882"/>
                </a:cubicBezTo>
                <a:cubicBezTo>
                  <a:pt x="1592934" y="1837169"/>
                  <a:pt x="1610604" y="1769737"/>
                  <a:pt x="1390744" y="1815882"/>
                </a:cubicBezTo>
                <a:cubicBezTo>
                  <a:pt x="1170884" y="1862027"/>
                  <a:pt x="1039460" y="1790830"/>
                  <a:pt x="836804" y="1815882"/>
                </a:cubicBezTo>
                <a:cubicBezTo>
                  <a:pt x="634148" y="1840934"/>
                  <a:pt x="205551" y="1737212"/>
                  <a:pt x="0" y="1815882"/>
                </a:cubicBezTo>
                <a:cubicBezTo>
                  <a:pt x="-3306" y="1715935"/>
                  <a:pt x="18442" y="1552907"/>
                  <a:pt x="0" y="1325594"/>
                </a:cubicBezTo>
                <a:cubicBezTo>
                  <a:pt x="-18442" y="1098281"/>
                  <a:pt x="24" y="1050633"/>
                  <a:pt x="0" y="853465"/>
                </a:cubicBezTo>
                <a:cubicBezTo>
                  <a:pt x="-24" y="656297"/>
                  <a:pt x="11302" y="616292"/>
                  <a:pt x="0" y="417653"/>
                </a:cubicBezTo>
                <a:cubicBezTo>
                  <a:pt x="-11302" y="219014"/>
                  <a:pt x="36279" y="206421"/>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600" b="1" dirty="0">
                <a:latin typeface="Titillium Web" panose="00000400000000000000" pitchFamily="2" charset="0"/>
              </a:rPr>
              <a:t>55: </a:t>
            </a:r>
            <a:r>
              <a:rPr lang="en-GB" sz="1600" dirty="0">
                <a:latin typeface="Titillium Web" panose="00000400000000000000" pitchFamily="2" charset="0"/>
              </a:rPr>
              <a:t>Percentage reduction in annual final energy consumption in homes using smart monitoring systems.</a:t>
            </a:r>
          </a:p>
          <a:p>
            <a:endParaRPr lang="en-GB" sz="1600" dirty="0">
              <a:latin typeface="Titillium Web" panose="00000400000000000000" pitchFamily="2" charset="0"/>
            </a:endParaRPr>
          </a:p>
          <a:p>
            <a:r>
              <a:rPr lang="en-GB" sz="1600" b="1" dirty="0">
                <a:latin typeface="Titillium Web" panose="00000400000000000000" pitchFamily="2" charset="0"/>
              </a:rPr>
              <a:t>56:</a:t>
            </a:r>
            <a:r>
              <a:rPr lang="en-GB" sz="1600" dirty="0">
                <a:latin typeface="Titillium Web" panose="00000400000000000000" pitchFamily="2" charset="0"/>
              </a:rPr>
              <a:t> Share of street junction with traffic lights connected to traffic management systems .</a:t>
            </a:r>
          </a:p>
        </p:txBody>
      </p:sp>
      <p:grpSp>
        <p:nvGrpSpPr>
          <p:cNvPr id="20" name="Group 19">
            <a:extLst>
              <a:ext uri="{FF2B5EF4-FFF2-40B4-BE49-F238E27FC236}">
                <a16:creationId xmlns:a16="http://schemas.microsoft.com/office/drawing/2014/main" id="{7AE3B839-8B22-4544-A509-4524F7D70AC9}"/>
              </a:ext>
            </a:extLst>
          </p:cNvPr>
          <p:cNvGrpSpPr/>
          <p:nvPr/>
        </p:nvGrpSpPr>
        <p:grpSpPr>
          <a:xfrm>
            <a:off x="5349521" y="5151621"/>
            <a:ext cx="3366966" cy="1154814"/>
            <a:chOff x="5238755" y="4618290"/>
            <a:chExt cx="3470094" cy="1047784"/>
          </a:xfrm>
        </p:grpSpPr>
        <p:cxnSp>
          <p:nvCxnSpPr>
            <p:cNvPr id="12" name="Straight Connector 11">
              <a:extLst>
                <a:ext uri="{FF2B5EF4-FFF2-40B4-BE49-F238E27FC236}">
                  <a16:creationId xmlns:a16="http://schemas.microsoft.com/office/drawing/2014/main" id="{C7099471-BC98-498F-83BE-6F38980C63A8}"/>
                </a:ext>
              </a:extLst>
            </p:cNvPr>
            <p:cNvCxnSpPr>
              <a:cxnSpLocks/>
            </p:cNvCxnSpPr>
            <p:nvPr/>
          </p:nvCxnSpPr>
          <p:spPr>
            <a:xfrm>
              <a:off x="8708849" y="5151882"/>
              <a:ext cx="0"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E2F8961-82A2-4831-843F-456A81FF2398}"/>
                </a:ext>
              </a:extLst>
            </p:cNvPr>
            <p:cNvCxnSpPr>
              <a:cxnSpLocks/>
              <a:stCxn id="17" idx="3"/>
            </p:cNvCxnSpPr>
            <p:nvPr/>
          </p:nvCxnSpPr>
          <p:spPr>
            <a:xfrm>
              <a:off x="8064639" y="5142182"/>
              <a:ext cx="607492"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D195F08-5C64-4109-994E-D41EA30C962F}"/>
                </a:ext>
              </a:extLst>
            </p:cNvPr>
            <p:cNvSpPr/>
            <p:nvPr/>
          </p:nvSpPr>
          <p:spPr>
            <a:xfrm>
              <a:off x="5238755" y="4618290"/>
              <a:ext cx="2825884" cy="1047784"/>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Straight Connector 21">
            <a:extLst>
              <a:ext uri="{FF2B5EF4-FFF2-40B4-BE49-F238E27FC236}">
                <a16:creationId xmlns:a16="http://schemas.microsoft.com/office/drawing/2014/main" id="{201260ED-95DE-41DD-B644-A06DDEEE273F}"/>
              </a:ext>
            </a:extLst>
          </p:cNvPr>
          <p:cNvCxnSpPr>
            <a:cxnSpLocks/>
            <a:stCxn id="3" idx="6"/>
            <a:endCxn id="6" idx="1"/>
          </p:cNvCxnSpPr>
          <p:nvPr/>
        </p:nvCxnSpPr>
        <p:spPr>
          <a:xfrm>
            <a:off x="2255385" y="3428999"/>
            <a:ext cx="507096"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9395244-BDB3-4339-935A-FE28088C6797}"/>
              </a:ext>
            </a:extLst>
          </p:cNvPr>
          <p:cNvCxnSpPr>
            <a:cxnSpLocks/>
            <a:stCxn id="6" idx="3"/>
          </p:cNvCxnSpPr>
          <p:nvPr/>
        </p:nvCxnSpPr>
        <p:spPr>
          <a:xfrm>
            <a:off x="4688605" y="3428999"/>
            <a:ext cx="423200" cy="0"/>
          </a:xfrm>
          <a:prstGeom prst="line">
            <a:avLst/>
          </a:prstGeom>
          <a:ln w="25400" cap="rnd">
            <a:solidFill>
              <a:schemeClr val="accent5">
                <a:lumMod val="50000"/>
              </a:schemeClr>
            </a:solidFill>
            <a:prstDash val="sysDash"/>
            <a:round/>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B457D48-8F65-4A1E-9508-579068795FD4}"/>
              </a:ext>
            </a:extLst>
          </p:cNvPr>
          <p:cNvCxnSpPr>
            <a:cxnSpLocks/>
          </p:cNvCxnSpPr>
          <p:nvPr/>
        </p:nvCxnSpPr>
        <p:spPr>
          <a:xfrm>
            <a:off x="5111805" y="187959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39ADA5-5C72-4372-A80D-CF68E31A0EB7}"/>
              </a:ext>
            </a:extLst>
          </p:cNvPr>
          <p:cNvCxnSpPr>
            <a:cxnSpLocks/>
          </p:cNvCxnSpPr>
          <p:nvPr/>
        </p:nvCxnSpPr>
        <p:spPr>
          <a:xfrm>
            <a:off x="5127988" y="303529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2443FCD-8EFC-4DF0-B6A3-211C3AF03817}"/>
              </a:ext>
            </a:extLst>
          </p:cNvPr>
          <p:cNvCxnSpPr>
            <a:cxnSpLocks/>
          </p:cNvCxnSpPr>
          <p:nvPr/>
        </p:nvCxnSpPr>
        <p:spPr>
          <a:xfrm>
            <a:off x="5111805" y="435609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A05951B-1396-4E8F-B68F-F86DE079340C}"/>
              </a:ext>
            </a:extLst>
          </p:cNvPr>
          <p:cNvCxnSpPr>
            <a:cxnSpLocks/>
          </p:cNvCxnSpPr>
          <p:nvPr/>
        </p:nvCxnSpPr>
        <p:spPr>
          <a:xfrm>
            <a:off x="5111805" y="5691424"/>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9709A31-607A-40F3-BF57-BAD0CD2C9DB7}"/>
              </a:ext>
            </a:extLst>
          </p:cNvPr>
          <p:cNvCxnSpPr>
            <a:cxnSpLocks/>
          </p:cNvCxnSpPr>
          <p:nvPr/>
        </p:nvCxnSpPr>
        <p:spPr>
          <a:xfrm>
            <a:off x="5111805" y="1879599"/>
            <a:ext cx="0" cy="3811825"/>
          </a:xfrm>
          <a:prstGeom prst="line">
            <a:avLst/>
          </a:prstGeom>
          <a:ln w="25400" cap="rnd">
            <a:solidFill>
              <a:schemeClr val="accent5">
                <a:lumMod val="50000"/>
              </a:schemeClr>
            </a:solidFill>
            <a:prstDash val="sysDash"/>
            <a:round/>
          </a:ln>
        </p:spPr>
        <p:style>
          <a:lnRef idx="1">
            <a:schemeClr val="accent1"/>
          </a:lnRef>
          <a:fillRef idx="0">
            <a:schemeClr val="accent1"/>
          </a:fillRef>
          <a:effectRef idx="0">
            <a:schemeClr val="accent1"/>
          </a:effectRef>
          <a:fontRef idx="minor">
            <a:schemeClr val="tx1"/>
          </a:fontRef>
        </p:style>
      </p:cxnSp>
      <p:pic>
        <p:nvPicPr>
          <p:cNvPr id="24" name="Graphic 23" descr="Open hand with plant">
            <a:extLst>
              <a:ext uri="{FF2B5EF4-FFF2-40B4-BE49-F238E27FC236}">
                <a16:creationId xmlns:a16="http://schemas.microsoft.com/office/drawing/2014/main" id="{9B3D2120-9815-4ABE-B674-B312D1DE0F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86" y="2537118"/>
            <a:ext cx="687891" cy="687891"/>
          </a:xfrm>
          <a:prstGeom prst="rect">
            <a:avLst/>
          </a:prstGeom>
        </p:spPr>
      </p:pic>
      <p:sp>
        <p:nvSpPr>
          <p:cNvPr id="4" name="Footer Placeholder 3">
            <a:extLst>
              <a:ext uri="{FF2B5EF4-FFF2-40B4-BE49-F238E27FC236}">
                <a16:creationId xmlns:a16="http://schemas.microsoft.com/office/drawing/2014/main" id="{C1DE5998-524A-4430-B59B-EADFC56B0E19}"/>
              </a:ext>
            </a:extLst>
          </p:cNvPr>
          <p:cNvSpPr>
            <a:spLocks noGrp="1"/>
          </p:cNvSpPr>
          <p:nvPr>
            <p:ph type="ftr" sz="quarter" idx="11"/>
          </p:nvPr>
        </p:nvSpPr>
        <p:spPr/>
        <p:txBody>
          <a:bodyPr/>
          <a:lstStyle/>
          <a:p>
            <a:fld id="{302C5CBB-5F63-42A7-8E31-CDAC9F81065D}" type="slidenum">
              <a:rPr lang="en-GB" smtClean="0"/>
              <a:t>10</a:t>
            </a:fld>
            <a:endParaRPr lang="en-GB" dirty="0"/>
          </a:p>
        </p:txBody>
      </p:sp>
      <p:sp>
        <p:nvSpPr>
          <p:cNvPr id="28" name="TextBox 27">
            <a:extLst>
              <a:ext uri="{FF2B5EF4-FFF2-40B4-BE49-F238E27FC236}">
                <a16:creationId xmlns:a16="http://schemas.microsoft.com/office/drawing/2014/main" id="{DDCF3EFC-697E-4148-833A-432F5560A270}"/>
              </a:ext>
            </a:extLst>
          </p:cNvPr>
          <p:cNvSpPr txBox="1"/>
          <p:nvPr/>
        </p:nvSpPr>
        <p:spPr>
          <a:xfrm>
            <a:off x="8656210" y="1978236"/>
            <a:ext cx="3535790" cy="2554545"/>
          </a:xfrm>
          <a:custGeom>
            <a:avLst/>
            <a:gdLst>
              <a:gd name="connsiteX0" fmla="*/ 0 w 3535790"/>
              <a:gd name="connsiteY0" fmla="*/ 0 h 2554545"/>
              <a:gd name="connsiteX1" fmla="*/ 553940 w 3535790"/>
              <a:gd name="connsiteY1" fmla="*/ 0 h 2554545"/>
              <a:gd name="connsiteX2" fmla="*/ 1178597 w 3535790"/>
              <a:gd name="connsiteY2" fmla="*/ 0 h 2554545"/>
              <a:gd name="connsiteX3" fmla="*/ 1838611 w 3535790"/>
              <a:gd name="connsiteY3" fmla="*/ 0 h 2554545"/>
              <a:gd name="connsiteX4" fmla="*/ 2498625 w 3535790"/>
              <a:gd name="connsiteY4" fmla="*/ 0 h 2554545"/>
              <a:gd name="connsiteX5" fmla="*/ 3535790 w 3535790"/>
              <a:gd name="connsiteY5" fmla="*/ 0 h 2554545"/>
              <a:gd name="connsiteX6" fmla="*/ 3535790 w 3535790"/>
              <a:gd name="connsiteY6" fmla="*/ 459818 h 2554545"/>
              <a:gd name="connsiteX7" fmla="*/ 3535790 w 3535790"/>
              <a:gd name="connsiteY7" fmla="*/ 1021818 h 2554545"/>
              <a:gd name="connsiteX8" fmla="*/ 3535790 w 3535790"/>
              <a:gd name="connsiteY8" fmla="*/ 1481636 h 2554545"/>
              <a:gd name="connsiteX9" fmla="*/ 3535790 w 3535790"/>
              <a:gd name="connsiteY9" fmla="*/ 2018091 h 2554545"/>
              <a:gd name="connsiteX10" fmla="*/ 3535790 w 3535790"/>
              <a:gd name="connsiteY10" fmla="*/ 2554545 h 2554545"/>
              <a:gd name="connsiteX11" fmla="*/ 2946492 w 3535790"/>
              <a:gd name="connsiteY11" fmla="*/ 2554545 h 2554545"/>
              <a:gd name="connsiteX12" fmla="*/ 2321835 w 3535790"/>
              <a:gd name="connsiteY12" fmla="*/ 2554545 h 2554545"/>
              <a:gd name="connsiteX13" fmla="*/ 1697179 w 3535790"/>
              <a:gd name="connsiteY13" fmla="*/ 2554545 h 2554545"/>
              <a:gd name="connsiteX14" fmla="*/ 1143239 w 3535790"/>
              <a:gd name="connsiteY14" fmla="*/ 2554545 h 2554545"/>
              <a:gd name="connsiteX15" fmla="*/ 589298 w 3535790"/>
              <a:gd name="connsiteY15" fmla="*/ 2554545 h 2554545"/>
              <a:gd name="connsiteX16" fmla="*/ 0 w 3535790"/>
              <a:gd name="connsiteY16" fmla="*/ 2554545 h 2554545"/>
              <a:gd name="connsiteX17" fmla="*/ 0 w 3535790"/>
              <a:gd name="connsiteY17" fmla="*/ 2018091 h 2554545"/>
              <a:gd name="connsiteX18" fmla="*/ 0 w 3535790"/>
              <a:gd name="connsiteY18" fmla="*/ 1481636 h 2554545"/>
              <a:gd name="connsiteX19" fmla="*/ 0 w 3535790"/>
              <a:gd name="connsiteY19" fmla="*/ 1047363 h 2554545"/>
              <a:gd name="connsiteX20" fmla="*/ 0 w 3535790"/>
              <a:gd name="connsiteY20" fmla="*/ 510909 h 2554545"/>
              <a:gd name="connsiteX21" fmla="*/ 0 w 3535790"/>
              <a:gd name="connsiteY21" fmla="*/ 0 h 25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5790" h="2554545" fill="none" extrusionOk="0">
                <a:moveTo>
                  <a:pt x="0" y="0"/>
                </a:moveTo>
                <a:cubicBezTo>
                  <a:pt x="232117" y="-66448"/>
                  <a:pt x="388674" y="7846"/>
                  <a:pt x="553940" y="0"/>
                </a:cubicBezTo>
                <a:cubicBezTo>
                  <a:pt x="719206" y="-7846"/>
                  <a:pt x="941265" y="42619"/>
                  <a:pt x="1178597" y="0"/>
                </a:cubicBezTo>
                <a:cubicBezTo>
                  <a:pt x="1415929" y="-42619"/>
                  <a:pt x="1541446" y="66537"/>
                  <a:pt x="1838611" y="0"/>
                </a:cubicBezTo>
                <a:cubicBezTo>
                  <a:pt x="2135776" y="-66537"/>
                  <a:pt x="2239569" y="44857"/>
                  <a:pt x="2498625" y="0"/>
                </a:cubicBezTo>
                <a:cubicBezTo>
                  <a:pt x="2757681" y="-44857"/>
                  <a:pt x="3228073" y="98622"/>
                  <a:pt x="3535790" y="0"/>
                </a:cubicBezTo>
                <a:cubicBezTo>
                  <a:pt x="3552378" y="205239"/>
                  <a:pt x="3520021" y="316221"/>
                  <a:pt x="3535790" y="459818"/>
                </a:cubicBezTo>
                <a:cubicBezTo>
                  <a:pt x="3551559" y="603415"/>
                  <a:pt x="3484327" y="804192"/>
                  <a:pt x="3535790" y="1021818"/>
                </a:cubicBezTo>
                <a:cubicBezTo>
                  <a:pt x="3587253" y="1239444"/>
                  <a:pt x="3522872" y="1355057"/>
                  <a:pt x="3535790" y="1481636"/>
                </a:cubicBezTo>
                <a:cubicBezTo>
                  <a:pt x="3548708" y="1608215"/>
                  <a:pt x="3507654" y="1862714"/>
                  <a:pt x="3535790" y="2018091"/>
                </a:cubicBezTo>
                <a:cubicBezTo>
                  <a:pt x="3563926" y="2173469"/>
                  <a:pt x="3520457" y="2286400"/>
                  <a:pt x="3535790" y="2554545"/>
                </a:cubicBezTo>
                <a:cubicBezTo>
                  <a:pt x="3242208" y="2604914"/>
                  <a:pt x="3220672" y="2513296"/>
                  <a:pt x="2946492" y="2554545"/>
                </a:cubicBezTo>
                <a:cubicBezTo>
                  <a:pt x="2672312" y="2595794"/>
                  <a:pt x="2498951" y="2547705"/>
                  <a:pt x="2321835" y="2554545"/>
                </a:cubicBezTo>
                <a:cubicBezTo>
                  <a:pt x="2144719" y="2561385"/>
                  <a:pt x="1930239" y="2531894"/>
                  <a:pt x="1697179" y="2554545"/>
                </a:cubicBezTo>
                <a:cubicBezTo>
                  <a:pt x="1464119" y="2577196"/>
                  <a:pt x="1410645" y="2549796"/>
                  <a:pt x="1143239" y="2554545"/>
                </a:cubicBezTo>
                <a:cubicBezTo>
                  <a:pt x="875833" y="2559294"/>
                  <a:pt x="793462" y="2494545"/>
                  <a:pt x="589298" y="2554545"/>
                </a:cubicBezTo>
                <a:cubicBezTo>
                  <a:pt x="385134" y="2614545"/>
                  <a:pt x="159961" y="2512777"/>
                  <a:pt x="0" y="2554545"/>
                </a:cubicBezTo>
                <a:cubicBezTo>
                  <a:pt x="-45042" y="2390174"/>
                  <a:pt x="17249" y="2279738"/>
                  <a:pt x="0" y="2018091"/>
                </a:cubicBezTo>
                <a:cubicBezTo>
                  <a:pt x="-17249" y="1756444"/>
                  <a:pt x="20320" y="1630231"/>
                  <a:pt x="0" y="1481636"/>
                </a:cubicBezTo>
                <a:cubicBezTo>
                  <a:pt x="-20320" y="1333042"/>
                  <a:pt x="21086" y="1154757"/>
                  <a:pt x="0" y="1047363"/>
                </a:cubicBezTo>
                <a:cubicBezTo>
                  <a:pt x="-21086" y="939969"/>
                  <a:pt x="12385" y="731415"/>
                  <a:pt x="0" y="510909"/>
                </a:cubicBezTo>
                <a:cubicBezTo>
                  <a:pt x="-12385" y="290403"/>
                  <a:pt x="16628" y="208319"/>
                  <a:pt x="0" y="0"/>
                </a:cubicBezTo>
                <a:close/>
              </a:path>
              <a:path w="3535790" h="2554545" stroke="0" extrusionOk="0">
                <a:moveTo>
                  <a:pt x="0" y="0"/>
                </a:moveTo>
                <a:cubicBezTo>
                  <a:pt x="253504" y="-4005"/>
                  <a:pt x="454861" y="33876"/>
                  <a:pt x="624656" y="0"/>
                </a:cubicBezTo>
                <a:cubicBezTo>
                  <a:pt x="794451" y="-33876"/>
                  <a:pt x="1015748" y="48347"/>
                  <a:pt x="1178597" y="0"/>
                </a:cubicBezTo>
                <a:cubicBezTo>
                  <a:pt x="1341446" y="-48347"/>
                  <a:pt x="1569682" y="52599"/>
                  <a:pt x="1838611" y="0"/>
                </a:cubicBezTo>
                <a:cubicBezTo>
                  <a:pt x="2107540" y="-52599"/>
                  <a:pt x="2221813" y="1180"/>
                  <a:pt x="2321835" y="0"/>
                </a:cubicBezTo>
                <a:cubicBezTo>
                  <a:pt x="2421857" y="-1180"/>
                  <a:pt x="2769736" y="48552"/>
                  <a:pt x="2911134" y="0"/>
                </a:cubicBezTo>
                <a:cubicBezTo>
                  <a:pt x="3052532" y="-48552"/>
                  <a:pt x="3373213" y="71288"/>
                  <a:pt x="3535790" y="0"/>
                </a:cubicBezTo>
                <a:cubicBezTo>
                  <a:pt x="3566678" y="155842"/>
                  <a:pt x="3507715" y="296435"/>
                  <a:pt x="3535790" y="485364"/>
                </a:cubicBezTo>
                <a:cubicBezTo>
                  <a:pt x="3563865" y="674293"/>
                  <a:pt x="3524296" y="909447"/>
                  <a:pt x="3535790" y="1021818"/>
                </a:cubicBezTo>
                <a:cubicBezTo>
                  <a:pt x="3547284" y="1134189"/>
                  <a:pt x="3472968" y="1332540"/>
                  <a:pt x="3535790" y="1583818"/>
                </a:cubicBezTo>
                <a:cubicBezTo>
                  <a:pt x="3598612" y="1835096"/>
                  <a:pt x="3527883" y="1868602"/>
                  <a:pt x="3535790" y="2043636"/>
                </a:cubicBezTo>
                <a:cubicBezTo>
                  <a:pt x="3543697" y="2218670"/>
                  <a:pt x="3532838" y="2451598"/>
                  <a:pt x="3535790" y="2554545"/>
                </a:cubicBezTo>
                <a:cubicBezTo>
                  <a:pt x="3327806" y="2580084"/>
                  <a:pt x="3190158" y="2519732"/>
                  <a:pt x="3052565" y="2554545"/>
                </a:cubicBezTo>
                <a:cubicBezTo>
                  <a:pt x="2914973" y="2589358"/>
                  <a:pt x="2744302" y="2533258"/>
                  <a:pt x="2463267" y="2554545"/>
                </a:cubicBezTo>
                <a:cubicBezTo>
                  <a:pt x="2182232" y="2575832"/>
                  <a:pt x="2199902" y="2508400"/>
                  <a:pt x="1980042" y="2554545"/>
                </a:cubicBezTo>
                <a:cubicBezTo>
                  <a:pt x="1760182" y="2600690"/>
                  <a:pt x="1628758" y="2529493"/>
                  <a:pt x="1426102" y="2554545"/>
                </a:cubicBezTo>
                <a:cubicBezTo>
                  <a:pt x="1223446" y="2579597"/>
                  <a:pt x="1054168" y="2512605"/>
                  <a:pt x="872162" y="2554545"/>
                </a:cubicBezTo>
                <a:cubicBezTo>
                  <a:pt x="690156" y="2596485"/>
                  <a:pt x="408070" y="2485879"/>
                  <a:pt x="0" y="2554545"/>
                </a:cubicBezTo>
                <a:cubicBezTo>
                  <a:pt x="-35537" y="2328962"/>
                  <a:pt x="44169" y="2246085"/>
                  <a:pt x="0" y="2094727"/>
                </a:cubicBezTo>
                <a:cubicBezTo>
                  <a:pt x="-44169" y="1943369"/>
                  <a:pt x="40720" y="1819113"/>
                  <a:pt x="0" y="1609363"/>
                </a:cubicBezTo>
                <a:cubicBezTo>
                  <a:pt x="-40720" y="1399613"/>
                  <a:pt x="40534" y="1291136"/>
                  <a:pt x="0" y="1124000"/>
                </a:cubicBezTo>
                <a:cubicBezTo>
                  <a:pt x="-40534" y="956864"/>
                  <a:pt x="57710" y="852787"/>
                  <a:pt x="0" y="587545"/>
                </a:cubicBezTo>
                <a:cubicBezTo>
                  <a:pt x="-57710" y="322304"/>
                  <a:pt x="49579" y="138247"/>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600" b="1" dirty="0">
                <a:latin typeface="Titillium Web" panose="00000400000000000000" pitchFamily="2" charset="0"/>
              </a:rPr>
              <a:t>21: </a:t>
            </a:r>
            <a:r>
              <a:rPr lang="en-US" sz="1600" dirty="0">
                <a:latin typeface="Titillium Web" panose="00000400000000000000" pitchFamily="2" charset="0"/>
              </a:rPr>
              <a:t>Material footprint, material footprint per capita, and material footprint per GDP.</a:t>
            </a:r>
          </a:p>
          <a:p>
            <a:endParaRPr lang="en-US" sz="1600" dirty="0">
              <a:latin typeface="Titillium Web" panose="00000400000000000000" pitchFamily="2" charset="0"/>
            </a:endParaRPr>
          </a:p>
          <a:p>
            <a:r>
              <a:rPr lang="en-US" sz="1600" b="1" dirty="0">
                <a:latin typeface="Titillium Web" panose="00000400000000000000" pitchFamily="2" charset="0"/>
              </a:rPr>
              <a:t>22:</a:t>
            </a:r>
            <a:r>
              <a:rPr lang="en-US" sz="1600" dirty="0">
                <a:latin typeface="Titillium Web" panose="00000400000000000000" pitchFamily="2" charset="0"/>
              </a:rPr>
              <a:t> Domestic material consumption, domestic material consumption per capita, and domestic material consumption per GDP.</a:t>
            </a:r>
          </a:p>
          <a:p>
            <a:endParaRPr lang="en-US" sz="1600" dirty="0">
              <a:latin typeface="Titillium Web" panose="00000400000000000000" pitchFamily="2" charset="0"/>
            </a:endParaRPr>
          </a:p>
          <a:p>
            <a:r>
              <a:rPr lang="en-US" sz="1600" b="1" dirty="0">
                <a:latin typeface="Titillium Web" panose="00000400000000000000" pitchFamily="2" charset="0"/>
              </a:rPr>
              <a:t>27:</a:t>
            </a:r>
            <a:r>
              <a:rPr lang="en-US" sz="1600" dirty="0">
                <a:latin typeface="Titillium Web" panose="00000400000000000000" pitchFamily="2" charset="0"/>
              </a:rPr>
              <a:t> Green Area per capita </a:t>
            </a:r>
          </a:p>
        </p:txBody>
      </p:sp>
      <p:grpSp>
        <p:nvGrpSpPr>
          <p:cNvPr id="30" name="Group 29">
            <a:extLst>
              <a:ext uri="{FF2B5EF4-FFF2-40B4-BE49-F238E27FC236}">
                <a16:creationId xmlns:a16="http://schemas.microsoft.com/office/drawing/2014/main" id="{ACA6A57A-7A91-4CD2-9BDB-9E41B5C66B3C}"/>
              </a:ext>
            </a:extLst>
          </p:cNvPr>
          <p:cNvGrpSpPr/>
          <p:nvPr/>
        </p:nvGrpSpPr>
        <p:grpSpPr>
          <a:xfrm>
            <a:off x="5301515" y="3592826"/>
            <a:ext cx="3379345" cy="1267047"/>
            <a:chOff x="5238755" y="4516459"/>
            <a:chExt cx="3482852" cy="1149615"/>
          </a:xfrm>
        </p:grpSpPr>
        <p:cxnSp>
          <p:nvCxnSpPr>
            <p:cNvPr id="35" name="Straight Connector 34">
              <a:extLst>
                <a:ext uri="{FF2B5EF4-FFF2-40B4-BE49-F238E27FC236}">
                  <a16:creationId xmlns:a16="http://schemas.microsoft.com/office/drawing/2014/main" id="{F7285330-4515-4DA8-A535-837D3581495F}"/>
                </a:ext>
              </a:extLst>
            </p:cNvPr>
            <p:cNvCxnSpPr>
              <a:cxnSpLocks/>
            </p:cNvCxnSpPr>
            <p:nvPr/>
          </p:nvCxnSpPr>
          <p:spPr>
            <a:xfrm>
              <a:off x="8708849" y="5151882"/>
              <a:ext cx="0"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19746DB-1680-4EA9-BA13-191E0831C918}"/>
                </a:ext>
              </a:extLst>
            </p:cNvPr>
            <p:cNvCxnSpPr>
              <a:cxnSpLocks/>
              <a:stCxn id="38" idx="3"/>
            </p:cNvCxnSpPr>
            <p:nvPr/>
          </p:nvCxnSpPr>
          <p:spPr>
            <a:xfrm flipV="1">
              <a:off x="8064639" y="4516459"/>
              <a:ext cx="656968" cy="625723"/>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7BA6B6D-36E5-450D-906E-008A7E84B73C}"/>
                </a:ext>
              </a:extLst>
            </p:cNvPr>
            <p:cNvSpPr/>
            <p:nvPr/>
          </p:nvSpPr>
          <p:spPr>
            <a:xfrm>
              <a:off x="5238755" y="4618290"/>
              <a:ext cx="2825884" cy="1047784"/>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50180E74-3EC6-4BE4-831B-45BFC1C4D19F}"/>
              </a:ext>
            </a:extLst>
          </p:cNvPr>
          <p:cNvGrpSpPr/>
          <p:nvPr/>
        </p:nvGrpSpPr>
        <p:grpSpPr>
          <a:xfrm>
            <a:off x="5265887" y="1758122"/>
            <a:ext cx="3414973" cy="1815532"/>
            <a:chOff x="5238755" y="4018808"/>
            <a:chExt cx="3495351" cy="1647266"/>
          </a:xfrm>
        </p:grpSpPr>
        <p:cxnSp>
          <p:nvCxnSpPr>
            <p:cNvPr id="40" name="Straight Connector 39">
              <a:extLst>
                <a:ext uri="{FF2B5EF4-FFF2-40B4-BE49-F238E27FC236}">
                  <a16:creationId xmlns:a16="http://schemas.microsoft.com/office/drawing/2014/main" id="{DD9474CA-884F-4DB7-9AE6-E5317E7832ED}"/>
                </a:ext>
              </a:extLst>
            </p:cNvPr>
            <p:cNvCxnSpPr>
              <a:cxnSpLocks/>
            </p:cNvCxnSpPr>
            <p:nvPr/>
          </p:nvCxnSpPr>
          <p:spPr>
            <a:xfrm>
              <a:off x="8708849" y="5151882"/>
              <a:ext cx="0"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F65E5E-D376-44A9-8829-A22520C809C4}"/>
                </a:ext>
              </a:extLst>
            </p:cNvPr>
            <p:cNvCxnSpPr>
              <a:cxnSpLocks/>
              <a:stCxn id="42" idx="3"/>
            </p:cNvCxnSpPr>
            <p:nvPr/>
          </p:nvCxnSpPr>
          <p:spPr>
            <a:xfrm flipV="1">
              <a:off x="8064639" y="4018808"/>
              <a:ext cx="669467" cy="1123374"/>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2BC10AB7-4F53-4EC8-A111-8112E2618A7B}"/>
                </a:ext>
              </a:extLst>
            </p:cNvPr>
            <p:cNvSpPr/>
            <p:nvPr/>
          </p:nvSpPr>
          <p:spPr>
            <a:xfrm>
              <a:off x="5238755" y="4618290"/>
              <a:ext cx="2825884" cy="1047784"/>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TextBox 42">
            <a:extLst>
              <a:ext uri="{FF2B5EF4-FFF2-40B4-BE49-F238E27FC236}">
                <a16:creationId xmlns:a16="http://schemas.microsoft.com/office/drawing/2014/main" id="{2D271495-8326-4805-9553-9AADD43FF4E2}"/>
              </a:ext>
            </a:extLst>
          </p:cNvPr>
          <p:cNvSpPr txBox="1"/>
          <p:nvPr/>
        </p:nvSpPr>
        <p:spPr>
          <a:xfrm>
            <a:off x="8597227" y="1173349"/>
            <a:ext cx="3535790" cy="584775"/>
          </a:xfrm>
          <a:custGeom>
            <a:avLst/>
            <a:gdLst>
              <a:gd name="connsiteX0" fmla="*/ 0 w 3535790"/>
              <a:gd name="connsiteY0" fmla="*/ 0 h 584775"/>
              <a:gd name="connsiteX1" fmla="*/ 589298 w 3535790"/>
              <a:gd name="connsiteY1" fmla="*/ 0 h 584775"/>
              <a:gd name="connsiteX2" fmla="*/ 1213955 w 3535790"/>
              <a:gd name="connsiteY2" fmla="*/ 0 h 584775"/>
              <a:gd name="connsiteX3" fmla="*/ 1873969 w 3535790"/>
              <a:gd name="connsiteY3" fmla="*/ 0 h 584775"/>
              <a:gd name="connsiteX4" fmla="*/ 2498625 w 3535790"/>
              <a:gd name="connsiteY4" fmla="*/ 0 h 584775"/>
              <a:gd name="connsiteX5" fmla="*/ 2981850 w 3535790"/>
              <a:gd name="connsiteY5" fmla="*/ 0 h 584775"/>
              <a:gd name="connsiteX6" fmla="*/ 3535790 w 3535790"/>
              <a:gd name="connsiteY6" fmla="*/ 0 h 584775"/>
              <a:gd name="connsiteX7" fmla="*/ 3535790 w 3535790"/>
              <a:gd name="connsiteY7" fmla="*/ 584775 h 584775"/>
              <a:gd name="connsiteX8" fmla="*/ 3017207 w 3535790"/>
              <a:gd name="connsiteY8" fmla="*/ 584775 h 584775"/>
              <a:gd name="connsiteX9" fmla="*/ 2463267 w 3535790"/>
              <a:gd name="connsiteY9" fmla="*/ 584775 h 584775"/>
              <a:gd name="connsiteX10" fmla="*/ 1838611 w 3535790"/>
              <a:gd name="connsiteY10" fmla="*/ 584775 h 584775"/>
              <a:gd name="connsiteX11" fmla="*/ 1213955 w 3535790"/>
              <a:gd name="connsiteY11" fmla="*/ 584775 h 584775"/>
              <a:gd name="connsiteX12" fmla="*/ 660014 w 3535790"/>
              <a:gd name="connsiteY12" fmla="*/ 584775 h 584775"/>
              <a:gd name="connsiteX13" fmla="*/ 0 w 3535790"/>
              <a:gd name="connsiteY13" fmla="*/ 584775 h 584775"/>
              <a:gd name="connsiteX14" fmla="*/ 0 w 3535790"/>
              <a:gd name="connsiteY1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5790" h="584775" fill="none" extrusionOk="0">
                <a:moveTo>
                  <a:pt x="0" y="0"/>
                </a:moveTo>
                <a:cubicBezTo>
                  <a:pt x="273350" y="-16656"/>
                  <a:pt x="387567" y="63119"/>
                  <a:pt x="589298" y="0"/>
                </a:cubicBezTo>
                <a:cubicBezTo>
                  <a:pt x="791029" y="-63119"/>
                  <a:pt x="1062255" y="28592"/>
                  <a:pt x="1213955" y="0"/>
                </a:cubicBezTo>
                <a:cubicBezTo>
                  <a:pt x="1365655" y="-28592"/>
                  <a:pt x="1699553" y="63329"/>
                  <a:pt x="1873969" y="0"/>
                </a:cubicBezTo>
                <a:cubicBezTo>
                  <a:pt x="2048385" y="-63329"/>
                  <a:pt x="2215505" y="74747"/>
                  <a:pt x="2498625" y="0"/>
                </a:cubicBezTo>
                <a:cubicBezTo>
                  <a:pt x="2781745" y="-74747"/>
                  <a:pt x="2794976" y="4465"/>
                  <a:pt x="2981850" y="0"/>
                </a:cubicBezTo>
                <a:cubicBezTo>
                  <a:pt x="3168724" y="-4465"/>
                  <a:pt x="3268998" y="1656"/>
                  <a:pt x="3535790" y="0"/>
                </a:cubicBezTo>
                <a:cubicBezTo>
                  <a:pt x="3556125" y="132135"/>
                  <a:pt x="3483687" y="415907"/>
                  <a:pt x="3535790" y="584775"/>
                </a:cubicBezTo>
                <a:cubicBezTo>
                  <a:pt x="3364118" y="642750"/>
                  <a:pt x="3220746" y="564696"/>
                  <a:pt x="3017207" y="584775"/>
                </a:cubicBezTo>
                <a:cubicBezTo>
                  <a:pt x="2813668" y="604854"/>
                  <a:pt x="2683330" y="563262"/>
                  <a:pt x="2463267" y="584775"/>
                </a:cubicBezTo>
                <a:cubicBezTo>
                  <a:pt x="2243204" y="606288"/>
                  <a:pt x="1978482" y="552097"/>
                  <a:pt x="1838611" y="584775"/>
                </a:cubicBezTo>
                <a:cubicBezTo>
                  <a:pt x="1698740" y="617453"/>
                  <a:pt x="1509371" y="535083"/>
                  <a:pt x="1213955" y="584775"/>
                </a:cubicBezTo>
                <a:cubicBezTo>
                  <a:pt x="918539" y="634467"/>
                  <a:pt x="918995" y="547026"/>
                  <a:pt x="660014" y="584775"/>
                </a:cubicBezTo>
                <a:cubicBezTo>
                  <a:pt x="401033" y="622524"/>
                  <a:pt x="271449" y="580962"/>
                  <a:pt x="0" y="584775"/>
                </a:cubicBezTo>
                <a:cubicBezTo>
                  <a:pt x="-33506" y="439432"/>
                  <a:pt x="67864" y="127326"/>
                  <a:pt x="0" y="0"/>
                </a:cubicBezTo>
                <a:close/>
              </a:path>
              <a:path w="3535790" h="584775" stroke="0" extrusionOk="0">
                <a:moveTo>
                  <a:pt x="0" y="0"/>
                </a:moveTo>
                <a:cubicBezTo>
                  <a:pt x="253504" y="-4005"/>
                  <a:pt x="454861" y="33876"/>
                  <a:pt x="624656" y="0"/>
                </a:cubicBezTo>
                <a:cubicBezTo>
                  <a:pt x="794451" y="-33876"/>
                  <a:pt x="1015748" y="48347"/>
                  <a:pt x="1178597" y="0"/>
                </a:cubicBezTo>
                <a:cubicBezTo>
                  <a:pt x="1341446" y="-48347"/>
                  <a:pt x="1569682" y="52599"/>
                  <a:pt x="1838611" y="0"/>
                </a:cubicBezTo>
                <a:cubicBezTo>
                  <a:pt x="2107540" y="-52599"/>
                  <a:pt x="2221813" y="1180"/>
                  <a:pt x="2321835" y="0"/>
                </a:cubicBezTo>
                <a:cubicBezTo>
                  <a:pt x="2421857" y="-1180"/>
                  <a:pt x="2769736" y="48552"/>
                  <a:pt x="2911134" y="0"/>
                </a:cubicBezTo>
                <a:cubicBezTo>
                  <a:pt x="3052532" y="-48552"/>
                  <a:pt x="3373213" y="71288"/>
                  <a:pt x="3535790" y="0"/>
                </a:cubicBezTo>
                <a:cubicBezTo>
                  <a:pt x="3567864" y="145678"/>
                  <a:pt x="3486148" y="379401"/>
                  <a:pt x="3535790" y="584775"/>
                </a:cubicBezTo>
                <a:cubicBezTo>
                  <a:pt x="3289738" y="618444"/>
                  <a:pt x="3142266" y="577556"/>
                  <a:pt x="2911134" y="584775"/>
                </a:cubicBezTo>
                <a:cubicBezTo>
                  <a:pt x="2680002" y="591994"/>
                  <a:pt x="2566472" y="549149"/>
                  <a:pt x="2357193" y="584775"/>
                </a:cubicBezTo>
                <a:cubicBezTo>
                  <a:pt x="2147914" y="620401"/>
                  <a:pt x="1949154" y="523296"/>
                  <a:pt x="1838611" y="584775"/>
                </a:cubicBezTo>
                <a:cubicBezTo>
                  <a:pt x="1728068" y="646254"/>
                  <a:pt x="1549250" y="562994"/>
                  <a:pt x="1320028" y="584775"/>
                </a:cubicBezTo>
                <a:cubicBezTo>
                  <a:pt x="1090806" y="606556"/>
                  <a:pt x="940645" y="562101"/>
                  <a:pt x="730730" y="584775"/>
                </a:cubicBezTo>
                <a:cubicBezTo>
                  <a:pt x="520815" y="607449"/>
                  <a:pt x="182030" y="538321"/>
                  <a:pt x="0" y="584775"/>
                </a:cubicBezTo>
                <a:cubicBezTo>
                  <a:pt x="-18178" y="331639"/>
                  <a:pt x="54439" y="160676"/>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600" b="1" dirty="0">
                <a:latin typeface="Titillium Web" panose="00000400000000000000" pitchFamily="2" charset="0"/>
              </a:rPr>
              <a:t>23: </a:t>
            </a:r>
            <a:r>
              <a:rPr lang="en-GB" sz="1600" dirty="0">
                <a:latin typeface="Titillium Web" panose="00000400000000000000" pitchFamily="2" charset="0"/>
              </a:rPr>
              <a:t>Recycling rate, tons of material recycled.</a:t>
            </a:r>
            <a:endParaRPr lang="en-US" sz="1600" dirty="0">
              <a:latin typeface="Titillium Web" panose="00000400000000000000" pitchFamily="2" charset="0"/>
            </a:endParaRPr>
          </a:p>
        </p:txBody>
      </p:sp>
      <p:sp>
        <p:nvSpPr>
          <p:cNvPr id="44" name="TextBox 43">
            <a:extLst>
              <a:ext uri="{FF2B5EF4-FFF2-40B4-BE49-F238E27FC236}">
                <a16:creationId xmlns:a16="http://schemas.microsoft.com/office/drawing/2014/main" id="{4EA26865-F14D-408B-842B-270632EE3FC6}"/>
              </a:ext>
            </a:extLst>
          </p:cNvPr>
          <p:cNvSpPr txBox="1"/>
          <p:nvPr/>
        </p:nvSpPr>
        <p:spPr>
          <a:xfrm>
            <a:off x="826832" y="1099018"/>
            <a:ext cx="3535790" cy="584775"/>
          </a:xfrm>
          <a:custGeom>
            <a:avLst/>
            <a:gdLst>
              <a:gd name="connsiteX0" fmla="*/ 0 w 3535790"/>
              <a:gd name="connsiteY0" fmla="*/ 0 h 584775"/>
              <a:gd name="connsiteX1" fmla="*/ 589298 w 3535790"/>
              <a:gd name="connsiteY1" fmla="*/ 0 h 584775"/>
              <a:gd name="connsiteX2" fmla="*/ 1213955 w 3535790"/>
              <a:gd name="connsiteY2" fmla="*/ 0 h 584775"/>
              <a:gd name="connsiteX3" fmla="*/ 1873969 w 3535790"/>
              <a:gd name="connsiteY3" fmla="*/ 0 h 584775"/>
              <a:gd name="connsiteX4" fmla="*/ 2498625 w 3535790"/>
              <a:gd name="connsiteY4" fmla="*/ 0 h 584775"/>
              <a:gd name="connsiteX5" fmla="*/ 2981850 w 3535790"/>
              <a:gd name="connsiteY5" fmla="*/ 0 h 584775"/>
              <a:gd name="connsiteX6" fmla="*/ 3535790 w 3535790"/>
              <a:gd name="connsiteY6" fmla="*/ 0 h 584775"/>
              <a:gd name="connsiteX7" fmla="*/ 3535790 w 3535790"/>
              <a:gd name="connsiteY7" fmla="*/ 584775 h 584775"/>
              <a:gd name="connsiteX8" fmla="*/ 3017207 w 3535790"/>
              <a:gd name="connsiteY8" fmla="*/ 584775 h 584775"/>
              <a:gd name="connsiteX9" fmla="*/ 2463267 w 3535790"/>
              <a:gd name="connsiteY9" fmla="*/ 584775 h 584775"/>
              <a:gd name="connsiteX10" fmla="*/ 1838611 w 3535790"/>
              <a:gd name="connsiteY10" fmla="*/ 584775 h 584775"/>
              <a:gd name="connsiteX11" fmla="*/ 1213955 w 3535790"/>
              <a:gd name="connsiteY11" fmla="*/ 584775 h 584775"/>
              <a:gd name="connsiteX12" fmla="*/ 660014 w 3535790"/>
              <a:gd name="connsiteY12" fmla="*/ 584775 h 584775"/>
              <a:gd name="connsiteX13" fmla="*/ 0 w 3535790"/>
              <a:gd name="connsiteY13" fmla="*/ 584775 h 584775"/>
              <a:gd name="connsiteX14" fmla="*/ 0 w 3535790"/>
              <a:gd name="connsiteY1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5790" h="584775" fill="none" extrusionOk="0">
                <a:moveTo>
                  <a:pt x="0" y="0"/>
                </a:moveTo>
                <a:cubicBezTo>
                  <a:pt x="273350" y="-16656"/>
                  <a:pt x="387567" y="63119"/>
                  <a:pt x="589298" y="0"/>
                </a:cubicBezTo>
                <a:cubicBezTo>
                  <a:pt x="791029" y="-63119"/>
                  <a:pt x="1062255" y="28592"/>
                  <a:pt x="1213955" y="0"/>
                </a:cubicBezTo>
                <a:cubicBezTo>
                  <a:pt x="1365655" y="-28592"/>
                  <a:pt x="1699553" y="63329"/>
                  <a:pt x="1873969" y="0"/>
                </a:cubicBezTo>
                <a:cubicBezTo>
                  <a:pt x="2048385" y="-63329"/>
                  <a:pt x="2215505" y="74747"/>
                  <a:pt x="2498625" y="0"/>
                </a:cubicBezTo>
                <a:cubicBezTo>
                  <a:pt x="2781745" y="-74747"/>
                  <a:pt x="2794976" y="4465"/>
                  <a:pt x="2981850" y="0"/>
                </a:cubicBezTo>
                <a:cubicBezTo>
                  <a:pt x="3168724" y="-4465"/>
                  <a:pt x="3268998" y="1656"/>
                  <a:pt x="3535790" y="0"/>
                </a:cubicBezTo>
                <a:cubicBezTo>
                  <a:pt x="3556125" y="132135"/>
                  <a:pt x="3483687" y="415907"/>
                  <a:pt x="3535790" y="584775"/>
                </a:cubicBezTo>
                <a:cubicBezTo>
                  <a:pt x="3364118" y="642750"/>
                  <a:pt x="3220746" y="564696"/>
                  <a:pt x="3017207" y="584775"/>
                </a:cubicBezTo>
                <a:cubicBezTo>
                  <a:pt x="2813668" y="604854"/>
                  <a:pt x="2683330" y="563262"/>
                  <a:pt x="2463267" y="584775"/>
                </a:cubicBezTo>
                <a:cubicBezTo>
                  <a:pt x="2243204" y="606288"/>
                  <a:pt x="1978482" y="552097"/>
                  <a:pt x="1838611" y="584775"/>
                </a:cubicBezTo>
                <a:cubicBezTo>
                  <a:pt x="1698740" y="617453"/>
                  <a:pt x="1509371" y="535083"/>
                  <a:pt x="1213955" y="584775"/>
                </a:cubicBezTo>
                <a:cubicBezTo>
                  <a:pt x="918539" y="634467"/>
                  <a:pt x="918995" y="547026"/>
                  <a:pt x="660014" y="584775"/>
                </a:cubicBezTo>
                <a:cubicBezTo>
                  <a:pt x="401033" y="622524"/>
                  <a:pt x="271449" y="580962"/>
                  <a:pt x="0" y="584775"/>
                </a:cubicBezTo>
                <a:cubicBezTo>
                  <a:pt x="-33506" y="439432"/>
                  <a:pt x="67864" y="127326"/>
                  <a:pt x="0" y="0"/>
                </a:cubicBezTo>
                <a:close/>
              </a:path>
              <a:path w="3535790" h="584775" stroke="0" extrusionOk="0">
                <a:moveTo>
                  <a:pt x="0" y="0"/>
                </a:moveTo>
                <a:cubicBezTo>
                  <a:pt x="253504" y="-4005"/>
                  <a:pt x="454861" y="33876"/>
                  <a:pt x="624656" y="0"/>
                </a:cubicBezTo>
                <a:cubicBezTo>
                  <a:pt x="794451" y="-33876"/>
                  <a:pt x="1015748" y="48347"/>
                  <a:pt x="1178597" y="0"/>
                </a:cubicBezTo>
                <a:cubicBezTo>
                  <a:pt x="1341446" y="-48347"/>
                  <a:pt x="1569682" y="52599"/>
                  <a:pt x="1838611" y="0"/>
                </a:cubicBezTo>
                <a:cubicBezTo>
                  <a:pt x="2107540" y="-52599"/>
                  <a:pt x="2221813" y="1180"/>
                  <a:pt x="2321835" y="0"/>
                </a:cubicBezTo>
                <a:cubicBezTo>
                  <a:pt x="2421857" y="-1180"/>
                  <a:pt x="2769736" y="48552"/>
                  <a:pt x="2911134" y="0"/>
                </a:cubicBezTo>
                <a:cubicBezTo>
                  <a:pt x="3052532" y="-48552"/>
                  <a:pt x="3373213" y="71288"/>
                  <a:pt x="3535790" y="0"/>
                </a:cubicBezTo>
                <a:cubicBezTo>
                  <a:pt x="3567864" y="145678"/>
                  <a:pt x="3486148" y="379401"/>
                  <a:pt x="3535790" y="584775"/>
                </a:cubicBezTo>
                <a:cubicBezTo>
                  <a:pt x="3289738" y="618444"/>
                  <a:pt x="3142266" y="577556"/>
                  <a:pt x="2911134" y="584775"/>
                </a:cubicBezTo>
                <a:cubicBezTo>
                  <a:pt x="2680002" y="591994"/>
                  <a:pt x="2566472" y="549149"/>
                  <a:pt x="2357193" y="584775"/>
                </a:cubicBezTo>
                <a:cubicBezTo>
                  <a:pt x="2147914" y="620401"/>
                  <a:pt x="1949154" y="523296"/>
                  <a:pt x="1838611" y="584775"/>
                </a:cubicBezTo>
                <a:cubicBezTo>
                  <a:pt x="1728068" y="646254"/>
                  <a:pt x="1549250" y="562994"/>
                  <a:pt x="1320028" y="584775"/>
                </a:cubicBezTo>
                <a:cubicBezTo>
                  <a:pt x="1090806" y="606556"/>
                  <a:pt x="940645" y="562101"/>
                  <a:pt x="730730" y="584775"/>
                </a:cubicBezTo>
                <a:cubicBezTo>
                  <a:pt x="520815" y="607449"/>
                  <a:pt x="182030" y="538321"/>
                  <a:pt x="0" y="584775"/>
                </a:cubicBezTo>
                <a:cubicBezTo>
                  <a:pt x="-18178" y="331639"/>
                  <a:pt x="54439" y="160676"/>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600" b="1" dirty="0">
                <a:latin typeface="Titillium Web" panose="00000400000000000000" pitchFamily="2" charset="0"/>
              </a:rPr>
              <a:t>54: </a:t>
            </a:r>
            <a:r>
              <a:rPr lang="en-US" sz="1600" dirty="0">
                <a:latin typeface="Titillium Web" panose="00000400000000000000" pitchFamily="2" charset="0"/>
              </a:rPr>
              <a:t>Existence of an enforced coastal and/or land management plan.</a:t>
            </a:r>
          </a:p>
        </p:txBody>
      </p:sp>
      <p:grpSp>
        <p:nvGrpSpPr>
          <p:cNvPr id="45" name="Group 44">
            <a:extLst>
              <a:ext uri="{FF2B5EF4-FFF2-40B4-BE49-F238E27FC236}">
                <a16:creationId xmlns:a16="http://schemas.microsoft.com/office/drawing/2014/main" id="{6BE626F9-C60C-46CB-A0C2-95773818843B}"/>
              </a:ext>
            </a:extLst>
          </p:cNvPr>
          <p:cNvGrpSpPr/>
          <p:nvPr/>
        </p:nvGrpSpPr>
        <p:grpSpPr>
          <a:xfrm>
            <a:off x="4362622" y="1183855"/>
            <a:ext cx="4353865" cy="1154814"/>
            <a:chOff x="4221628" y="4618290"/>
            <a:chExt cx="4487221" cy="1047784"/>
          </a:xfrm>
        </p:grpSpPr>
        <p:cxnSp>
          <p:nvCxnSpPr>
            <p:cNvPr id="46" name="Straight Connector 45">
              <a:extLst>
                <a:ext uri="{FF2B5EF4-FFF2-40B4-BE49-F238E27FC236}">
                  <a16:creationId xmlns:a16="http://schemas.microsoft.com/office/drawing/2014/main" id="{78592B2D-EE74-4FA7-8640-15BF1AD6CB1C}"/>
                </a:ext>
              </a:extLst>
            </p:cNvPr>
            <p:cNvCxnSpPr>
              <a:cxnSpLocks/>
            </p:cNvCxnSpPr>
            <p:nvPr/>
          </p:nvCxnSpPr>
          <p:spPr>
            <a:xfrm>
              <a:off x="8708849" y="5151882"/>
              <a:ext cx="0"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69B2C95-1BF7-4709-A301-E556768D716B}"/>
                </a:ext>
              </a:extLst>
            </p:cNvPr>
            <p:cNvCxnSpPr>
              <a:cxnSpLocks/>
              <a:stCxn id="44" idx="3"/>
            </p:cNvCxnSpPr>
            <p:nvPr/>
          </p:nvCxnSpPr>
          <p:spPr>
            <a:xfrm>
              <a:off x="4221628" y="4806605"/>
              <a:ext cx="967651"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7D3C690-A3D5-4902-B363-E92E79BD6D62}"/>
                </a:ext>
              </a:extLst>
            </p:cNvPr>
            <p:cNvSpPr/>
            <p:nvPr/>
          </p:nvSpPr>
          <p:spPr>
            <a:xfrm>
              <a:off x="5238755" y="4618290"/>
              <a:ext cx="2825884" cy="1047784"/>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5930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8"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par>
                                <p:cTn id="17" presetID="22" presetClass="entr" presetSubtype="8"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down)">
                                      <p:cBhvr>
                                        <p:cTn id="22" dur="500"/>
                                        <p:tgtEl>
                                          <p:spTgt spid="4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8"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0A1CA21-DB7B-493A-8991-BBCF6EBC068B}"/>
              </a:ext>
            </a:extLst>
          </p:cNvPr>
          <p:cNvSpPr/>
          <p:nvPr/>
        </p:nvSpPr>
        <p:spPr>
          <a:xfrm>
            <a:off x="285995" y="2444304"/>
            <a:ext cx="1969390" cy="196939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C19D633-3908-4E57-8551-4A44FBFA929F}"/>
              </a:ext>
            </a:extLst>
          </p:cNvPr>
          <p:cNvSpPr>
            <a:spLocks noGrp="1"/>
          </p:cNvSpPr>
          <p:nvPr>
            <p:ph type="title"/>
          </p:nvPr>
        </p:nvSpPr>
        <p:spPr>
          <a:xfrm>
            <a:off x="838196" y="214519"/>
            <a:ext cx="10515600" cy="699882"/>
          </a:xfrm>
        </p:spPr>
        <p:txBody>
          <a:bodyPr/>
          <a:lstStyle/>
          <a:p>
            <a:r>
              <a:rPr lang="en-US" sz="2000" dirty="0"/>
              <a:t>Effective implementation</a:t>
            </a:r>
            <a:r>
              <a:rPr lang="en-GB" sz="2000" dirty="0"/>
              <a:t>: </a:t>
            </a:r>
            <a:br>
              <a:rPr lang="en-GB" sz="2000" dirty="0"/>
            </a:br>
            <a:r>
              <a:rPr lang="en-US" sz="2000" b="0" dirty="0"/>
              <a:t>Building Governance Structure: Establishing a supportive Framework</a:t>
            </a:r>
            <a:endParaRPr lang="en-GB" sz="2000" dirty="0"/>
          </a:p>
        </p:txBody>
      </p:sp>
      <p:sp>
        <p:nvSpPr>
          <p:cNvPr id="5" name="Rectangle 4">
            <a:extLst>
              <a:ext uri="{FF2B5EF4-FFF2-40B4-BE49-F238E27FC236}">
                <a16:creationId xmlns:a16="http://schemas.microsoft.com/office/drawing/2014/main" id="{73B7E3D0-6618-497A-8EA2-039586D21911}"/>
              </a:ext>
            </a:extLst>
          </p:cNvPr>
          <p:cNvSpPr/>
          <p:nvPr/>
        </p:nvSpPr>
        <p:spPr>
          <a:xfrm>
            <a:off x="287957" y="3172246"/>
            <a:ext cx="1975519" cy="738664"/>
          </a:xfrm>
          <a:prstGeom prst="rect">
            <a:avLst/>
          </a:prstGeom>
        </p:spPr>
        <p:txBody>
          <a:bodyPr wrap="square">
            <a:spAutoFit/>
          </a:bodyPr>
          <a:lstStyle/>
          <a:p>
            <a:pPr algn="ctr"/>
            <a:r>
              <a:rPr lang="en-US" sz="1400" b="1" dirty="0">
                <a:solidFill>
                  <a:schemeClr val="bg1"/>
                </a:solidFill>
                <a:latin typeface="Titillium Web" panose="00000400000000000000" pitchFamily="2" charset="0"/>
              </a:rPr>
              <a:t>Building Governance Structure: Establishing a supportive Framework</a:t>
            </a:r>
            <a:endParaRPr lang="en-GB" sz="1400" b="1" dirty="0">
              <a:solidFill>
                <a:schemeClr val="bg1"/>
              </a:solidFill>
              <a:latin typeface="Titillium Web" panose="00000400000000000000" pitchFamily="2" charset="0"/>
            </a:endParaRPr>
          </a:p>
        </p:txBody>
      </p:sp>
      <p:sp>
        <p:nvSpPr>
          <p:cNvPr id="7" name="Rectangle: Rounded Corners 6">
            <a:extLst>
              <a:ext uri="{FF2B5EF4-FFF2-40B4-BE49-F238E27FC236}">
                <a16:creationId xmlns:a16="http://schemas.microsoft.com/office/drawing/2014/main" id="{2BBE4E7F-3D8A-4D2A-B548-109C75BDCC6B}"/>
              </a:ext>
            </a:extLst>
          </p:cNvPr>
          <p:cNvSpPr/>
          <p:nvPr/>
        </p:nvSpPr>
        <p:spPr>
          <a:xfrm>
            <a:off x="3784825" y="1354394"/>
            <a:ext cx="3977160" cy="75272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Decentralization to enable subnational and local governments undertake their assigned responsibilities</a:t>
            </a:r>
            <a:endParaRPr lang="en-GB" sz="1600" b="1" dirty="0">
              <a:solidFill>
                <a:schemeClr val="tx1"/>
              </a:solidFill>
              <a:latin typeface="Titillium Web" panose="00000400000000000000" pitchFamily="2" charset="0"/>
            </a:endParaRPr>
          </a:p>
        </p:txBody>
      </p:sp>
      <p:sp>
        <p:nvSpPr>
          <p:cNvPr id="8" name="Rectangle: Rounded Corners 7">
            <a:extLst>
              <a:ext uri="{FF2B5EF4-FFF2-40B4-BE49-F238E27FC236}">
                <a16:creationId xmlns:a16="http://schemas.microsoft.com/office/drawing/2014/main" id="{D88D5A89-20E8-4A75-B5F5-1B6F6C315150}"/>
              </a:ext>
            </a:extLst>
          </p:cNvPr>
          <p:cNvSpPr/>
          <p:nvPr/>
        </p:nvSpPr>
        <p:spPr>
          <a:xfrm>
            <a:off x="3668487" y="2282302"/>
            <a:ext cx="3960978" cy="5725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Linking urban policies to finance mechanisms and budgets</a:t>
            </a:r>
            <a:endParaRPr lang="en-GB" sz="1600" b="1" dirty="0">
              <a:solidFill>
                <a:schemeClr val="tx1"/>
              </a:solidFill>
              <a:latin typeface="Titillium Web" panose="00000400000000000000" pitchFamily="2" charset="0"/>
            </a:endParaRPr>
          </a:p>
        </p:txBody>
      </p:sp>
      <p:sp>
        <p:nvSpPr>
          <p:cNvPr id="9" name="Rectangle: Rounded Corners 8">
            <a:extLst>
              <a:ext uri="{FF2B5EF4-FFF2-40B4-BE49-F238E27FC236}">
                <a16:creationId xmlns:a16="http://schemas.microsoft.com/office/drawing/2014/main" id="{D454B9AB-F016-4D19-893C-207A1FB41F85}"/>
              </a:ext>
            </a:extLst>
          </p:cNvPr>
          <p:cNvSpPr/>
          <p:nvPr/>
        </p:nvSpPr>
        <p:spPr>
          <a:xfrm>
            <a:off x="3564200" y="3168057"/>
            <a:ext cx="3960978" cy="64960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Legal and policy frameworks to enhance the ability of governments to implement urban policies</a:t>
            </a:r>
            <a:endParaRPr lang="en-GB" sz="1600" b="1" dirty="0">
              <a:solidFill>
                <a:schemeClr val="tx1"/>
              </a:solidFill>
              <a:latin typeface="Titillium Web" panose="00000400000000000000" pitchFamily="2" charset="0"/>
            </a:endParaRPr>
          </a:p>
        </p:txBody>
      </p:sp>
      <p:sp>
        <p:nvSpPr>
          <p:cNvPr id="10" name="Rectangle: Rounded Corners 9">
            <a:extLst>
              <a:ext uri="{FF2B5EF4-FFF2-40B4-BE49-F238E27FC236}">
                <a16:creationId xmlns:a16="http://schemas.microsoft.com/office/drawing/2014/main" id="{6AEFCC99-EAEB-4982-901C-F82E7294E92E}"/>
              </a:ext>
            </a:extLst>
          </p:cNvPr>
          <p:cNvSpPr/>
          <p:nvPr/>
        </p:nvSpPr>
        <p:spPr>
          <a:xfrm>
            <a:off x="3564200" y="4103134"/>
            <a:ext cx="4393273" cy="69836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Strengthen the capacity of local and subnational governments to implement local and metropolitan multilevel governance</a:t>
            </a:r>
            <a:endParaRPr lang="en-GB" sz="1600" b="1" dirty="0">
              <a:solidFill>
                <a:schemeClr val="tx1"/>
              </a:solidFill>
              <a:latin typeface="Titillium Web" panose="00000400000000000000" pitchFamily="2" charset="0"/>
            </a:endParaRPr>
          </a:p>
        </p:txBody>
      </p:sp>
      <p:grpSp>
        <p:nvGrpSpPr>
          <p:cNvPr id="41" name="Group 40">
            <a:extLst>
              <a:ext uri="{FF2B5EF4-FFF2-40B4-BE49-F238E27FC236}">
                <a16:creationId xmlns:a16="http://schemas.microsoft.com/office/drawing/2014/main" id="{77A7F64A-2152-4130-ABA9-B36D8838AF16}"/>
              </a:ext>
            </a:extLst>
          </p:cNvPr>
          <p:cNvGrpSpPr/>
          <p:nvPr/>
        </p:nvGrpSpPr>
        <p:grpSpPr>
          <a:xfrm>
            <a:off x="3545681" y="188286"/>
            <a:ext cx="8449803" cy="2308324"/>
            <a:chOff x="3513051" y="1925428"/>
            <a:chExt cx="7840746" cy="2308324"/>
          </a:xfrm>
        </p:grpSpPr>
        <p:sp>
          <p:nvSpPr>
            <p:cNvPr id="11" name="TextBox 10">
              <a:extLst>
                <a:ext uri="{FF2B5EF4-FFF2-40B4-BE49-F238E27FC236}">
                  <a16:creationId xmlns:a16="http://schemas.microsoft.com/office/drawing/2014/main" id="{CD2519BD-53AD-49AA-AC3A-8DA5C86D896C}"/>
                </a:ext>
              </a:extLst>
            </p:cNvPr>
            <p:cNvSpPr txBox="1"/>
            <p:nvPr/>
          </p:nvSpPr>
          <p:spPr>
            <a:xfrm>
              <a:off x="8127354" y="1925428"/>
              <a:ext cx="3226443" cy="2308324"/>
            </a:xfrm>
            <a:custGeom>
              <a:avLst/>
              <a:gdLst>
                <a:gd name="connsiteX0" fmla="*/ 0 w 3226443"/>
                <a:gd name="connsiteY0" fmla="*/ 0 h 2308324"/>
                <a:gd name="connsiteX1" fmla="*/ 570005 w 3226443"/>
                <a:gd name="connsiteY1" fmla="*/ 0 h 2308324"/>
                <a:gd name="connsiteX2" fmla="*/ 1075481 w 3226443"/>
                <a:gd name="connsiteY2" fmla="*/ 0 h 2308324"/>
                <a:gd name="connsiteX3" fmla="*/ 1516428 w 3226443"/>
                <a:gd name="connsiteY3" fmla="*/ 0 h 2308324"/>
                <a:gd name="connsiteX4" fmla="*/ 2086433 w 3226443"/>
                <a:gd name="connsiteY4" fmla="*/ 0 h 2308324"/>
                <a:gd name="connsiteX5" fmla="*/ 2688702 w 3226443"/>
                <a:gd name="connsiteY5" fmla="*/ 0 h 2308324"/>
                <a:gd name="connsiteX6" fmla="*/ 3226443 w 3226443"/>
                <a:gd name="connsiteY6" fmla="*/ 0 h 2308324"/>
                <a:gd name="connsiteX7" fmla="*/ 3226443 w 3226443"/>
                <a:gd name="connsiteY7" fmla="*/ 623247 h 2308324"/>
                <a:gd name="connsiteX8" fmla="*/ 3226443 w 3226443"/>
                <a:gd name="connsiteY8" fmla="*/ 1131079 h 2308324"/>
                <a:gd name="connsiteX9" fmla="*/ 3226443 w 3226443"/>
                <a:gd name="connsiteY9" fmla="*/ 1754326 h 2308324"/>
                <a:gd name="connsiteX10" fmla="*/ 3226443 w 3226443"/>
                <a:gd name="connsiteY10" fmla="*/ 2308324 h 2308324"/>
                <a:gd name="connsiteX11" fmla="*/ 2656438 w 3226443"/>
                <a:gd name="connsiteY11" fmla="*/ 2308324 h 2308324"/>
                <a:gd name="connsiteX12" fmla="*/ 2118698 w 3226443"/>
                <a:gd name="connsiteY12" fmla="*/ 2308324 h 2308324"/>
                <a:gd name="connsiteX13" fmla="*/ 1516428 w 3226443"/>
                <a:gd name="connsiteY13" fmla="*/ 2308324 h 2308324"/>
                <a:gd name="connsiteX14" fmla="*/ 946423 w 3226443"/>
                <a:gd name="connsiteY14" fmla="*/ 2308324 h 2308324"/>
                <a:gd name="connsiteX15" fmla="*/ 0 w 3226443"/>
                <a:gd name="connsiteY15" fmla="*/ 2308324 h 2308324"/>
                <a:gd name="connsiteX16" fmla="*/ 0 w 3226443"/>
                <a:gd name="connsiteY16" fmla="*/ 1754326 h 2308324"/>
                <a:gd name="connsiteX17" fmla="*/ 0 w 3226443"/>
                <a:gd name="connsiteY17" fmla="*/ 1246495 h 2308324"/>
                <a:gd name="connsiteX18" fmla="*/ 0 w 3226443"/>
                <a:gd name="connsiteY18" fmla="*/ 692497 h 2308324"/>
                <a:gd name="connsiteX19" fmla="*/ 0 w 3226443"/>
                <a:gd name="connsiteY19"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26443" h="2308324" fill="none" extrusionOk="0">
                  <a:moveTo>
                    <a:pt x="0" y="0"/>
                  </a:moveTo>
                  <a:cubicBezTo>
                    <a:pt x="185985" y="-37715"/>
                    <a:pt x="385506" y="53383"/>
                    <a:pt x="570005" y="0"/>
                  </a:cubicBezTo>
                  <a:cubicBezTo>
                    <a:pt x="754505" y="-53383"/>
                    <a:pt x="838129" y="14614"/>
                    <a:pt x="1075481" y="0"/>
                  </a:cubicBezTo>
                  <a:cubicBezTo>
                    <a:pt x="1312833" y="-14614"/>
                    <a:pt x="1389323" y="43713"/>
                    <a:pt x="1516428" y="0"/>
                  </a:cubicBezTo>
                  <a:cubicBezTo>
                    <a:pt x="1643533" y="-43713"/>
                    <a:pt x="1887664" y="56551"/>
                    <a:pt x="2086433" y="0"/>
                  </a:cubicBezTo>
                  <a:cubicBezTo>
                    <a:pt x="2285203" y="-56551"/>
                    <a:pt x="2533227" y="28322"/>
                    <a:pt x="2688702" y="0"/>
                  </a:cubicBezTo>
                  <a:cubicBezTo>
                    <a:pt x="2844177" y="-28322"/>
                    <a:pt x="3035432" y="37905"/>
                    <a:pt x="3226443" y="0"/>
                  </a:cubicBezTo>
                  <a:cubicBezTo>
                    <a:pt x="3273641" y="128748"/>
                    <a:pt x="3187854" y="350102"/>
                    <a:pt x="3226443" y="623247"/>
                  </a:cubicBezTo>
                  <a:cubicBezTo>
                    <a:pt x="3265032" y="896392"/>
                    <a:pt x="3212987" y="899714"/>
                    <a:pt x="3226443" y="1131079"/>
                  </a:cubicBezTo>
                  <a:cubicBezTo>
                    <a:pt x="3239899" y="1362444"/>
                    <a:pt x="3169101" y="1502544"/>
                    <a:pt x="3226443" y="1754326"/>
                  </a:cubicBezTo>
                  <a:cubicBezTo>
                    <a:pt x="3283785" y="2006108"/>
                    <a:pt x="3175702" y="2097566"/>
                    <a:pt x="3226443" y="2308324"/>
                  </a:cubicBezTo>
                  <a:cubicBezTo>
                    <a:pt x="3042890" y="2314158"/>
                    <a:pt x="2929470" y="2256125"/>
                    <a:pt x="2656438" y="2308324"/>
                  </a:cubicBezTo>
                  <a:cubicBezTo>
                    <a:pt x="2383406" y="2360523"/>
                    <a:pt x="2366049" y="2296642"/>
                    <a:pt x="2118698" y="2308324"/>
                  </a:cubicBezTo>
                  <a:cubicBezTo>
                    <a:pt x="1871347" y="2320006"/>
                    <a:pt x="1776254" y="2246762"/>
                    <a:pt x="1516428" y="2308324"/>
                  </a:cubicBezTo>
                  <a:cubicBezTo>
                    <a:pt x="1256602" y="2369886"/>
                    <a:pt x="1113077" y="2305567"/>
                    <a:pt x="946423" y="2308324"/>
                  </a:cubicBezTo>
                  <a:cubicBezTo>
                    <a:pt x="779769" y="2311081"/>
                    <a:pt x="262177" y="2268012"/>
                    <a:pt x="0" y="2308324"/>
                  </a:cubicBezTo>
                  <a:cubicBezTo>
                    <a:pt x="-863" y="2088446"/>
                    <a:pt x="41321" y="1990296"/>
                    <a:pt x="0" y="1754326"/>
                  </a:cubicBezTo>
                  <a:cubicBezTo>
                    <a:pt x="-41321" y="1518356"/>
                    <a:pt x="36167" y="1395627"/>
                    <a:pt x="0" y="1246495"/>
                  </a:cubicBezTo>
                  <a:cubicBezTo>
                    <a:pt x="-36167" y="1097363"/>
                    <a:pt x="160" y="963215"/>
                    <a:pt x="0" y="692497"/>
                  </a:cubicBezTo>
                  <a:cubicBezTo>
                    <a:pt x="-160" y="421779"/>
                    <a:pt x="52279" y="264551"/>
                    <a:pt x="0" y="0"/>
                  </a:cubicBezTo>
                  <a:close/>
                </a:path>
                <a:path w="3226443" h="2308324" stroke="0" extrusionOk="0">
                  <a:moveTo>
                    <a:pt x="0" y="0"/>
                  </a:moveTo>
                  <a:cubicBezTo>
                    <a:pt x="190495" y="-37668"/>
                    <a:pt x="352029" y="66684"/>
                    <a:pt x="570005" y="0"/>
                  </a:cubicBezTo>
                  <a:cubicBezTo>
                    <a:pt x="787982" y="-66684"/>
                    <a:pt x="872226" y="60636"/>
                    <a:pt x="1075481" y="0"/>
                  </a:cubicBezTo>
                  <a:cubicBezTo>
                    <a:pt x="1278736" y="-60636"/>
                    <a:pt x="1403888" y="71233"/>
                    <a:pt x="1677750" y="0"/>
                  </a:cubicBezTo>
                  <a:cubicBezTo>
                    <a:pt x="1951612" y="-71233"/>
                    <a:pt x="2029591" y="13870"/>
                    <a:pt x="2118698" y="0"/>
                  </a:cubicBezTo>
                  <a:cubicBezTo>
                    <a:pt x="2207805" y="-13870"/>
                    <a:pt x="2548321" y="51567"/>
                    <a:pt x="2656438" y="0"/>
                  </a:cubicBezTo>
                  <a:cubicBezTo>
                    <a:pt x="2764555" y="-51567"/>
                    <a:pt x="2992831" y="9070"/>
                    <a:pt x="3226443" y="0"/>
                  </a:cubicBezTo>
                  <a:cubicBezTo>
                    <a:pt x="3289260" y="201449"/>
                    <a:pt x="3185603" y="380634"/>
                    <a:pt x="3226443" y="553998"/>
                  </a:cubicBezTo>
                  <a:cubicBezTo>
                    <a:pt x="3267283" y="727362"/>
                    <a:pt x="3160080" y="898428"/>
                    <a:pt x="3226443" y="1154162"/>
                  </a:cubicBezTo>
                  <a:cubicBezTo>
                    <a:pt x="3292806" y="1409896"/>
                    <a:pt x="3225909" y="1615492"/>
                    <a:pt x="3226443" y="1777409"/>
                  </a:cubicBezTo>
                  <a:cubicBezTo>
                    <a:pt x="3226977" y="1939326"/>
                    <a:pt x="3168158" y="2175739"/>
                    <a:pt x="3226443" y="2308324"/>
                  </a:cubicBezTo>
                  <a:cubicBezTo>
                    <a:pt x="3118821" y="2314018"/>
                    <a:pt x="3003214" y="2270295"/>
                    <a:pt x="2785496" y="2308324"/>
                  </a:cubicBezTo>
                  <a:cubicBezTo>
                    <a:pt x="2567778" y="2346353"/>
                    <a:pt x="2501156" y="2273210"/>
                    <a:pt x="2247755" y="2308324"/>
                  </a:cubicBezTo>
                  <a:cubicBezTo>
                    <a:pt x="1994354" y="2343438"/>
                    <a:pt x="1870297" y="2302223"/>
                    <a:pt x="1710015" y="2308324"/>
                  </a:cubicBezTo>
                  <a:cubicBezTo>
                    <a:pt x="1549733" y="2314425"/>
                    <a:pt x="1379131" y="2273534"/>
                    <a:pt x="1269068" y="2308324"/>
                  </a:cubicBezTo>
                  <a:cubicBezTo>
                    <a:pt x="1159005" y="2343114"/>
                    <a:pt x="866425" y="2299234"/>
                    <a:pt x="763592" y="2308324"/>
                  </a:cubicBezTo>
                  <a:cubicBezTo>
                    <a:pt x="660759" y="2317414"/>
                    <a:pt x="176301" y="2282871"/>
                    <a:pt x="0" y="2308324"/>
                  </a:cubicBezTo>
                  <a:cubicBezTo>
                    <a:pt x="-13812" y="2129456"/>
                    <a:pt x="15449" y="1967689"/>
                    <a:pt x="0" y="1685077"/>
                  </a:cubicBezTo>
                  <a:cubicBezTo>
                    <a:pt x="-15449" y="1402465"/>
                    <a:pt x="602" y="1276844"/>
                    <a:pt x="0" y="1084912"/>
                  </a:cubicBezTo>
                  <a:cubicBezTo>
                    <a:pt x="-602" y="892981"/>
                    <a:pt x="10533" y="760645"/>
                    <a:pt x="0" y="530915"/>
                  </a:cubicBezTo>
                  <a:cubicBezTo>
                    <a:pt x="-10533" y="301185"/>
                    <a:pt x="4666" y="236863"/>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GB" sz="1200" b="1" dirty="0">
                  <a:latin typeface="Titillium Web" panose="00000400000000000000" pitchFamily="2" charset="0"/>
                </a:rPr>
                <a:t>57:</a:t>
              </a:r>
              <a:r>
                <a:rPr lang="en-GB" sz="1200" dirty="0">
                  <a:latin typeface="Titillium Web" panose="00000400000000000000" pitchFamily="2" charset="0"/>
                </a:rPr>
                <a:t> Do local authorities exercise their authority and fulfil their responsibilities in accordance with such procedures and in such cases as provided for by the constitution or by law? </a:t>
              </a:r>
            </a:p>
            <a:p>
              <a:endParaRPr lang="en-GB" sz="1200" dirty="0">
                <a:latin typeface="Titillium Web" panose="00000400000000000000" pitchFamily="2" charset="0"/>
              </a:endParaRPr>
            </a:p>
            <a:p>
              <a:r>
                <a:rPr lang="en-GB" sz="1200" b="1" dirty="0">
                  <a:latin typeface="Titillium Web" panose="00000400000000000000" pitchFamily="2" charset="0"/>
                </a:rPr>
                <a:t>58:</a:t>
              </a:r>
              <a:r>
                <a:rPr lang="en-GB" sz="1200" dirty="0">
                  <a:latin typeface="Titillium Web" panose="00000400000000000000" pitchFamily="2" charset="0"/>
                </a:rPr>
                <a:t> Percentage of the total budget that the local / sub-national government have discretion over to decide on priorities (financial autonomy)</a:t>
              </a:r>
            </a:p>
            <a:p>
              <a:endParaRPr lang="en-GB" sz="1200" dirty="0">
                <a:latin typeface="Titillium Web" panose="00000400000000000000" pitchFamily="2" charset="0"/>
              </a:endParaRPr>
            </a:p>
            <a:p>
              <a:r>
                <a:rPr lang="en-GB" sz="1200" b="1" dirty="0">
                  <a:latin typeface="Titillium Web" panose="00000400000000000000" pitchFamily="2" charset="0"/>
                </a:rPr>
                <a:t>59:</a:t>
              </a:r>
              <a:r>
                <a:rPr lang="en-GB" sz="1200" dirty="0">
                  <a:latin typeface="Titillium Web" panose="00000400000000000000" pitchFamily="2" charset="0"/>
                </a:rPr>
                <a:t> Percentage of the local / sub-national government’s financial resources generated from endogenous (internal) sources of revenue</a:t>
              </a:r>
            </a:p>
          </p:txBody>
        </p:sp>
        <p:grpSp>
          <p:nvGrpSpPr>
            <p:cNvPr id="20" name="Group 19">
              <a:extLst>
                <a:ext uri="{FF2B5EF4-FFF2-40B4-BE49-F238E27FC236}">
                  <a16:creationId xmlns:a16="http://schemas.microsoft.com/office/drawing/2014/main" id="{7AE3B839-8B22-4544-A509-4524F7D70AC9}"/>
                </a:ext>
              </a:extLst>
            </p:cNvPr>
            <p:cNvGrpSpPr/>
            <p:nvPr/>
          </p:nvGrpSpPr>
          <p:grpSpPr>
            <a:xfrm>
              <a:off x="3513051" y="3038138"/>
              <a:ext cx="4614303" cy="797076"/>
              <a:chOff x="3438441" y="6240411"/>
              <a:chExt cx="4614303" cy="797076"/>
            </a:xfrm>
          </p:grpSpPr>
          <p:cxnSp>
            <p:nvCxnSpPr>
              <p:cNvPr id="15" name="Straight Connector 14">
                <a:extLst>
                  <a:ext uri="{FF2B5EF4-FFF2-40B4-BE49-F238E27FC236}">
                    <a16:creationId xmlns:a16="http://schemas.microsoft.com/office/drawing/2014/main" id="{2E2F8961-82A2-4831-843F-456A81FF2398}"/>
                  </a:ext>
                </a:extLst>
              </p:cNvPr>
              <p:cNvCxnSpPr>
                <a:cxnSpLocks/>
                <a:stCxn id="17" idx="3"/>
              </p:cNvCxnSpPr>
              <p:nvPr/>
            </p:nvCxnSpPr>
            <p:spPr>
              <a:xfrm>
                <a:off x="7632849" y="6638949"/>
                <a:ext cx="419895" cy="31224"/>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D195F08-5C64-4109-994E-D41EA30C962F}"/>
                  </a:ext>
                </a:extLst>
              </p:cNvPr>
              <p:cNvSpPr/>
              <p:nvPr/>
            </p:nvSpPr>
            <p:spPr>
              <a:xfrm>
                <a:off x="3438441" y="6240411"/>
                <a:ext cx="4194408" cy="797076"/>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cxnSp>
        <p:nvCxnSpPr>
          <p:cNvPr id="23" name="Straight Connector 22">
            <a:extLst>
              <a:ext uri="{FF2B5EF4-FFF2-40B4-BE49-F238E27FC236}">
                <a16:creationId xmlns:a16="http://schemas.microsoft.com/office/drawing/2014/main" id="{29395244-BDB3-4339-935A-FE28088C6797}"/>
              </a:ext>
            </a:extLst>
          </p:cNvPr>
          <p:cNvCxnSpPr>
            <a:cxnSpLocks/>
            <a:stCxn id="3" idx="6"/>
          </p:cNvCxnSpPr>
          <p:nvPr/>
        </p:nvCxnSpPr>
        <p:spPr>
          <a:xfrm>
            <a:off x="2255385" y="3428999"/>
            <a:ext cx="1054916" cy="0"/>
          </a:xfrm>
          <a:prstGeom prst="line">
            <a:avLst/>
          </a:prstGeom>
          <a:ln w="25400" cap="rnd">
            <a:solidFill>
              <a:schemeClr val="accent5">
                <a:lumMod val="50000"/>
              </a:schemeClr>
            </a:solidFill>
            <a:prstDash val="sysDash"/>
            <a:round/>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B457D48-8F65-4A1E-9508-579068795FD4}"/>
              </a:ext>
            </a:extLst>
          </p:cNvPr>
          <p:cNvCxnSpPr>
            <a:cxnSpLocks/>
          </p:cNvCxnSpPr>
          <p:nvPr/>
        </p:nvCxnSpPr>
        <p:spPr>
          <a:xfrm>
            <a:off x="3310301" y="187959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39ADA5-5C72-4372-A80D-CF68E31A0EB7}"/>
              </a:ext>
            </a:extLst>
          </p:cNvPr>
          <p:cNvCxnSpPr>
            <a:cxnSpLocks/>
          </p:cNvCxnSpPr>
          <p:nvPr/>
        </p:nvCxnSpPr>
        <p:spPr>
          <a:xfrm>
            <a:off x="3326484" y="2689628"/>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2443FCD-8EFC-4DF0-B6A3-211C3AF03817}"/>
              </a:ext>
            </a:extLst>
          </p:cNvPr>
          <p:cNvCxnSpPr>
            <a:cxnSpLocks/>
          </p:cNvCxnSpPr>
          <p:nvPr/>
        </p:nvCxnSpPr>
        <p:spPr>
          <a:xfrm>
            <a:off x="3310301" y="435609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A05951B-1396-4E8F-B68F-F86DE079340C}"/>
              </a:ext>
            </a:extLst>
          </p:cNvPr>
          <p:cNvCxnSpPr>
            <a:cxnSpLocks/>
          </p:cNvCxnSpPr>
          <p:nvPr/>
        </p:nvCxnSpPr>
        <p:spPr>
          <a:xfrm>
            <a:off x="3310301" y="6128833"/>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9709A31-607A-40F3-BF57-BAD0CD2C9DB7}"/>
              </a:ext>
            </a:extLst>
          </p:cNvPr>
          <p:cNvCxnSpPr>
            <a:cxnSpLocks/>
          </p:cNvCxnSpPr>
          <p:nvPr/>
        </p:nvCxnSpPr>
        <p:spPr>
          <a:xfrm>
            <a:off x="3310301" y="1879599"/>
            <a:ext cx="0" cy="4249234"/>
          </a:xfrm>
          <a:prstGeom prst="line">
            <a:avLst/>
          </a:prstGeom>
          <a:ln w="25400" cap="rnd">
            <a:solidFill>
              <a:schemeClr val="accent5">
                <a:lumMod val="50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C83E2BF-9765-453A-BEA3-3CD86182C074}"/>
              </a:ext>
            </a:extLst>
          </p:cNvPr>
          <p:cNvGrpSpPr/>
          <p:nvPr/>
        </p:nvGrpSpPr>
        <p:grpSpPr>
          <a:xfrm>
            <a:off x="964769" y="2492665"/>
            <a:ext cx="645598" cy="645598"/>
            <a:chOff x="964769" y="2492665"/>
            <a:chExt cx="645598" cy="645598"/>
          </a:xfrm>
        </p:grpSpPr>
        <p:sp>
          <p:nvSpPr>
            <p:cNvPr id="25" name="Oval 24">
              <a:extLst>
                <a:ext uri="{FF2B5EF4-FFF2-40B4-BE49-F238E27FC236}">
                  <a16:creationId xmlns:a16="http://schemas.microsoft.com/office/drawing/2014/main" id="{0AD1486F-DD49-4B57-B7BA-A276E9FCAACB}"/>
                </a:ext>
              </a:extLst>
            </p:cNvPr>
            <p:cNvSpPr/>
            <p:nvPr/>
          </p:nvSpPr>
          <p:spPr>
            <a:xfrm>
              <a:off x="964769" y="2492665"/>
              <a:ext cx="645598" cy="6455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aphic 26" descr="Hierarchy">
              <a:extLst>
                <a:ext uri="{FF2B5EF4-FFF2-40B4-BE49-F238E27FC236}">
                  <a16:creationId xmlns:a16="http://schemas.microsoft.com/office/drawing/2014/main" id="{9311A2FC-813C-48AF-B1BA-890FC0583B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2795" y="2585335"/>
              <a:ext cx="448973" cy="448973"/>
            </a:xfrm>
            <a:prstGeom prst="rect">
              <a:avLst/>
            </a:prstGeom>
          </p:spPr>
        </p:pic>
      </p:grpSp>
      <p:sp>
        <p:nvSpPr>
          <p:cNvPr id="30" name="Rectangle: Rounded Corners 29">
            <a:extLst>
              <a:ext uri="{FF2B5EF4-FFF2-40B4-BE49-F238E27FC236}">
                <a16:creationId xmlns:a16="http://schemas.microsoft.com/office/drawing/2014/main" id="{7CC83268-7092-4D7D-A353-5F0899A82086}"/>
              </a:ext>
            </a:extLst>
          </p:cNvPr>
          <p:cNvSpPr/>
          <p:nvPr/>
        </p:nvSpPr>
        <p:spPr>
          <a:xfrm>
            <a:off x="3564200" y="5021929"/>
            <a:ext cx="4393273" cy="7182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Promote participatory, age- and gender-responsive approaches to urban policy and planning</a:t>
            </a:r>
            <a:endParaRPr lang="en-GB" sz="1600" b="1" dirty="0">
              <a:solidFill>
                <a:schemeClr val="tx1"/>
              </a:solidFill>
              <a:latin typeface="Titillium Web" panose="00000400000000000000" pitchFamily="2" charset="0"/>
            </a:endParaRPr>
          </a:p>
        </p:txBody>
      </p:sp>
      <p:sp>
        <p:nvSpPr>
          <p:cNvPr id="35" name="Rectangle: Rounded Corners 34">
            <a:extLst>
              <a:ext uri="{FF2B5EF4-FFF2-40B4-BE49-F238E27FC236}">
                <a16:creationId xmlns:a16="http://schemas.microsoft.com/office/drawing/2014/main" id="{CB2BABB2-5D16-458B-BFF2-9E027AC10411}"/>
              </a:ext>
            </a:extLst>
          </p:cNvPr>
          <p:cNvSpPr/>
          <p:nvPr/>
        </p:nvSpPr>
        <p:spPr>
          <a:xfrm>
            <a:off x="3545681" y="5925217"/>
            <a:ext cx="3960977" cy="7182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Promote women’s full participation in all fields and all levels of decision-making</a:t>
            </a:r>
            <a:endParaRPr lang="en-GB" sz="1600" b="1" dirty="0">
              <a:solidFill>
                <a:schemeClr val="tx1"/>
              </a:solidFill>
              <a:latin typeface="Titillium Web" panose="00000400000000000000" pitchFamily="2" charset="0"/>
            </a:endParaRPr>
          </a:p>
        </p:txBody>
      </p:sp>
      <p:cxnSp>
        <p:nvCxnSpPr>
          <p:cNvPr id="37" name="Straight Connector 36">
            <a:extLst>
              <a:ext uri="{FF2B5EF4-FFF2-40B4-BE49-F238E27FC236}">
                <a16:creationId xmlns:a16="http://schemas.microsoft.com/office/drawing/2014/main" id="{1D714191-5286-4D04-B380-3C2B69D9EA68}"/>
              </a:ext>
            </a:extLst>
          </p:cNvPr>
          <p:cNvCxnSpPr>
            <a:cxnSpLocks/>
          </p:cNvCxnSpPr>
          <p:nvPr/>
        </p:nvCxnSpPr>
        <p:spPr>
          <a:xfrm>
            <a:off x="3326484" y="3436387"/>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CB3804-F35D-41DA-B7AC-1469997305F0}"/>
              </a:ext>
            </a:extLst>
          </p:cNvPr>
          <p:cNvCxnSpPr>
            <a:cxnSpLocks/>
          </p:cNvCxnSpPr>
          <p:nvPr/>
        </p:nvCxnSpPr>
        <p:spPr>
          <a:xfrm>
            <a:off x="3310301" y="5243812"/>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7239F14-D356-49AA-8ADC-F0155786D3FF}"/>
              </a:ext>
            </a:extLst>
          </p:cNvPr>
          <p:cNvSpPr txBox="1"/>
          <p:nvPr/>
        </p:nvSpPr>
        <p:spPr>
          <a:xfrm>
            <a:off x="8518416" y="2757249"/>
            <a:ext cx="3477063" cy="646331"/>
          </a:xfrm>
          <a:custGeom>
            <a:avLst/>
            <a:gdLst>
              <a:gd name="connsiteX0" fmla="*/ 0 w 3477063"/>
              <a:gd name="connsiteY0" fmla="*/ 0 h 646331"/>
              <a:gd name="connsiteX1" fmla="*/ 544740 w 3477063"/>
              <a:gd name="connsiteY1" fmla="*/ 0 h 646331"/>
              <a:gd name="connsiteX2" fmla="*/ 1159021 w 3477063"/>
              <a:gd name="connsiteY2" fmla="*/ 0 h 646331"/>
              <a:gd name="connsiteX3" fmla="*/ 1634220 w 3477063"/>
              <a:gd name="connsiteY3" fmla="*/ 0 h 646331"/>
              <a:gd name="connsiteX4" fmla="*/ 2283271 w 3477063"/>
              <a:gd name="connsiteY4" fmla="*/ 0 h 646331"/>
              <a:gd name="connsiteX5" fmla="*/ 2793241 w 3477063"/>
              <a:gd name="connsiteY5" fmla="*/ 0 h 646331"/>
              <a:gd name="connsiteX6" fmla="*/ 3477063 w 3477063"/>
              <a:gd name="connsiteY6" fmla="*/ 0 h 646331"/>
              <a:gd name="connsiteX7" fmla="*/ 3477063 w 3477063"/>
              <a:gd name="connsiteY7" fmla="*/ 303776 h 646331"/>
              <a:gd name="connsiteX8" fmla="*/ 3477063 w 3477063"/>
              <a:gd name="connsiteY8" fmla="*/ 646331 h 646331"/>
              <a:gd name="connsiteX9" fmla="*/ 2897553 w 3477063"/>
              <a:gd name="connsiteY9" fmla="*/ 646331 h 646331"/>
              <a:gd name="connsiteX10" fmla="*/ 2352813 w 3477063"/>
              <a:gd name="connsiteY10" fmla="*/ 646331 h 646331"/>
              <a:gd name="connsiteX11" fmla="*/ 1877614 w 3477063"/>
              <a:gd name="connsiteY11" fmla="*/ 646331 h 646331"/>
              <a:gd name="connsiteX12" fmla="*/ 1263333 w 3477063"/>
              <a:gd name="connsiteY12" fmla="*/ 646331 h 646331"/>
              <a:gd name="connsiteX13" fmla="*/ 753364 w 3477063"/>
              <a:gd name="connsiteY13" fmla="*/ 646331 h 646331"/>
              <a:gd name="connsiteX14" fmla="*/ 0 w 3477063"/>
              <a:gd name="connsiteY14" fmla="*/ 646331 h 646331"/>
              <a:gd name="connsiteX15" fmla="*/ 0 w 3477063"/>
              <a:gd name="connsiteY15" fmla="*/ 323166 h 646331"/>
              <a:gd name="connsiteX16" fmla="*/ 0 w 3477063"/>
              <a:gd name="connsiteY1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7063" h="646331" fill="none" extrusionOk="0">
                <a:moveTo>
                  <a:pt x="0" y="0"/>
                </a:moveTo>
                <a:cubicBezTo>
                  <a:pt x="252970" y="-34155"/>
                  <a:pt x="386831" y="18925"/>
                  <a:pt x="544740" y="0"/>
                </a:cubicBezTo>
                <a:cubicBezTo>
                  <a:pt x="702649" y="-18925"/>
                  <a:pt x="947539" y="1422"/>
                  <a:pt x="1159021" y="0"/>
                </a:cubicBezTo>
                <a:cubicBezTo>
                  <a:pt x="1370503" y="-1422"/>
                  <a:pt x="1404081" y="30756"/>
                  <a:pt x="1634220" y="0"/>
                </a:cubicBezTo>
                <a:cubicBezTo>
                  <a:pt x="1864359" y="-30756"/>
                  <a:pt x="2140486" y="12759"/>
                  <a:pt x="2283271" y="0"/>
                </a:cubicBezTo>
                <a:cubicBezTo>
                  <a:pt x="2426056" y="-12759"/>
                  <a:pt x="2681824" y="52241"/>
                  <a:pt x="2793241" y="0"/>
                </a:cubicBezTo>
                <a:cubicBezTo>
                  <a:pt x="2904658" y="-52241"/>
                  <a:pt x="3256493" y="29773"/>
                  <a:pt x="3477063" y="0"/>
                </a:cubicBezTo>
                <a:cubicBezTo>
                  <a:pt x="3478379" y="109416"/>
                  <a:pt x="3467153" y="154900"/>
                  <a:pt x="3477063" y="303776"/>
                </a:cubicBezTo>
                <a:cubicBezTo>
                  <a:pt x="3486973" y="452652"/>
                  <a:pt x="3468309" y="484989"/>
                  <a:pt x="3477063" y="646331"/>
                </a:cubicBezTo>
                <a:cubicBezTo>
                  <a:pt x="3331298" y="674687"/>
                  <a:pt x="3013748" y="605364"/>
                  <a:pt x="2897553" y="646331"/>
                </a:cubicBezTo>
                <a:cubicBezTo>
                  <a:pt x="2781358" y="687298"/>
                  <a:pt x="2594502" y="597468"/>
                  <a:pt x="2352813" y="646331"/>
                </a:cubicBezTo>
                <a:cubicBezTo>
                  <a:pt x="2111124" y="695194"/>
                  <a:pt x="2064659" y="642774"/>
                  <a:pt x="1877614" y="646331"/>
                </a:cubicBezTo>
                <a:cubicBezTo>
                  <a:pt x="1690569" y="649888"/>
                  <a:pt x="1391911" y="606203"/>
                  <a:pt x="1263333" y="646331"/>
                </a:cubicBezTo>
                <a:cubicBezTo>
                  <a:pt x="1134755" y="686459"/>
                  <a:pt x="890391" y="643736"/>
                  <a:pt x="753364" y="646331"/>
                </a:cubicBezTo>
                <a:cubicBezTo>
                  <a:pt x="616337" y="648926"/>
                  <a:pt x="236842" y="566540"/>
                  <a:pt x="0" y="646331"/>
                </a:cubicBezTo>
                <a:cubicBezTo>
                  <a:pt x="-1582" y="558412"/>
                  <a:pt x="25473" y="454078"/>
                  <a:pt x="0" y="323166"/>
                </a:cubicBezTo>
                <a:cubicBezTo>
                  <a:pt x="-25473" y="192254"/>
                  <a:pt x="21713" y="136611"/>
                  <a:pt x="0" y="0"/>
                </a:cubicBezTo>
                <a:close/>
              </a:path>
              <a:path w="3477063" h="646331" stroke="0" extrusionOk="0">
                <a:moveTo>
                  <a:pt x="0" y="0"/>
                </a:moveTo>
                <a:cubicBezTo>
                  <a:pt x="251299" y="-69792"/>
                  <a:pt x="462737" y="9283"/>
                  <a:pt x="614281" y="0"/>
                </a:cubicBezTo>
                <a:cubicBezTo>
                  <a:pt x="765825" y="-9283"/>
                  <a:pt x="1013719" y="12066"/>
                  <a:pt x="1159021" y="0"/>
                </a:cubicBezTo>
                <a:cubicBezTo>
                  <a:pt x="1304323" y="-12066"/>
                  <a:pt x="1632103" y="11370"/>
                  <a:pt x="1808073" y="0"/>
                </a:cubicBezTo>
                <a:cubicBezTo>
                  <a:pt x="1984043" y="-11370"/>
                  <a:pt x="2055744" y="38364"/>
                  <a:pt x="2283271" y="0"/>
                </a:cubicBezTo>
                <a:cubicBezTo>
                  <a:pt x="2510798" y="-38364"/>
                  <a:pt x="2661240" y="53828"/>
                  <a:pt x="2862782" y="0"/>
                </a:cubicBezTo>
                <a:cubicBezTo>
                  <a:pt x="3064324" y="-53828"/>
                  <a:pt x="3233497" y="45310"/>
                  <a:pt x="3477063" y="0"/>
                </a:cubicBezTo>
                <a:cubicBezTo>
                  <a:pt x="3491828" y="156423"/>
                  <a:pt x="3449217" y="180583"/>
                  <a:pt x="3477063" y="316702"/>
                </a:cubicBezTo>
                <a:cubicBezTo>
                  <a:pt x="3504909" y="452821"/>
                  <a:pt x="3443103" y="575659"/>
                  <a:pt x="3477063" y="646331"/>
                </a:cubicBezTo>
                <a:cubicBezTo>
                  <a:pt x="3248385" y="679789"/>
                  <a:pt x="3022719" y="588245"/>
                  <a:pt x="2828011" y="646331"/>
                </a:cubicBezTo>
                <a:cubicBezTo>
                  <a:pt x="2633303" y="704417"/>
                  <a:pt x="2467742" y="639057"/>
                  <a:pt x="2318042" y="646331"/>
                </a:cubicBezTo>
                <a:cubicBezTo>
                  <a:pt x="2168342" y="653605"/>
                  <a:pt x="2002907" y="618302"/>
                  <a:pt x="1808073" y="646331"/>
                </a:cubicBezTo>
                <a:cubicBezTo>
                  <a:pt x="1613239" y="674360"/>
                  <a:pt x="1469732" y="602105"/>
                  <a:pt x="1228562" y="646331"/>
                </a:cubicBezTo>
                <a:cubicBezTo>
                  <a:pt x="987392" y="690557"/>
                  <a:pt x="845910" y="591743"/>
                  <a:pt x="649052" y="646331"/>
                </a:cubicBezTo>
                <a:cubicBezTo>
                  <a:pt x="452194" y="700919"/>
                  <a:pt x="170861" y="599599"/>
                  <a:pt x="0" y="646331"/>
                </a:cubicBezTo>
                <a:cubicBezTo>
                  <a:pt x="-23140" y="502862"/>
                  <a:pt x="25606" y="407357"/>
                  <a:pt x="0" y="329629"/>
                </a:cubicBezTo>
                <a:cubicBezTo>
                  <a:pt x="-25606" y="251901"/>
                  <a:pt x="35152" y="69078"/>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200" b="1" dirty="0">
                <a:latin typeface="Titillium Web" panose="00000400000000000000" pitchFamily="2" charset="0"/>
              </a:rPr>
              <a:t>59: </a:t>
            </a:r>
            <a:r>
              <a:rPr lang="en-GB" sz="1200" dirty="0">
                <a:latin typeface="Titillium Web" panose="00000400000000000000" pitchFamily="2" charset="0"/>
              </a:rPr>
              <a:t>Percentage of the local / sub-national government’s financial resources generated from endogenous (internal) sources of revenue</a:t>
            </a:r>
            <a:endParaRPr lang="en-US" sz="1200" dirty="0">
              <a:latin typeface="Titillium Web" panose="00000400000000000000" pitchFamily="2" charset="0"/>
            </a:endParaRPr>
          </a:p>
        </p:txBody>
      </p:sp>
      <p:sp>
        <p:nvSpPr>
          <p:cNvPr id="29" name="TextBox 28">
            <a:extLst>
              <a:ext uri="{FF2B5EF4-FFF2-40B4-BE49-F238E27FC236}">
                <a16:creationId xmlns:a16="http://schemas.microsoft.com/office/drawing/2014/main" id="{13541709-B461-4F5B-B1EF-2D33C92E75A8}"/>
              </a:ext>
            </a:extLst>
          </p:cNvPr>
          <p:cNvSpPr txBox="1"/>
          <p:nvPr/>
        </p:nvSpPr>
        <p:spPr>
          <a:xfrm>
            <a:off x="8518416" y="3633911"/>
            <a:ext cx="3477062" cy="276999"/>
          </a:xfrm>
          <a:custGeom>
            <a:avLst/>
            <a:gdLst>
              <a:gd name="connsiteX0" fmla="*/ 0 w 3477062"/>
              <a:gd name="connsiteY0" fmla="*/ 0 h 276999"/>
              <a:gd name="connsiteX1" fmla="*/ 579510 w 3477062"/>
              <a:gd name="connsiteY1" fmla="*/ 0 h 276999"/>
              <a:gd name="connsiteX2" fmla="*/ 1193791 w 3477062"/>
              <a:gd name="connsiteY2" fmla="*/ 0 h 276999"/>
              <a:gd name="connsiteX3" fmla="*/ 1842843 w 3477062"/>
              <a:gd name="connsiteY3" fmla="*/ 0 h 276999"/>
              <a:gd name="connsiteX4" fmla="*/ 2457124 w 3477062"/>
              <a:gd name="connsiteY4" fmla="*/ 0 h 276999"/>
              <a:gd name="connsiteX5" fmla="*/ 2932322 w 3477062"/>
              <a:gd name="connsiteY5" fmla="*/ 0 h 276999"/>
              <a:gd name="connsiteX6" fmla="*/ 3477062 w 3477062"/>
              <a:gd name="connsiteY6" fmla="*/ 0 h 276999"/>
              <a:gd name="connsiteX7" fmla="*/ 3477062 w 3477062"/>
              <a:gd name="connsiteY7" fmla="*/ 276999 h 276999"/>
              <a:gd name="connsiteX8" fmla="*/ 2967093 w 3477062"/>
              <a:gd name="connsiteY8" fmla="*/ 276999 h 276999"/>
              <a:gd name="connsiteX9" fmla="*/ 2422353 w 3477062"/>
              <a:gd name="connsiteY9" fmla="*/ 276999 h 276999"/>
              <a:gd name="connsiteX10" fmla="*/ 1808072 w 3477062"/>
              <a:gd name="connsiteY10" fmla="*/ 276999 h 276999"/>
              <a:gd name="connsiteX11" fmla="*/ 1193791 w 3477062"/>
              <a:gd name="connsiteY11" fmla="*/ 276999 h 276999"/>
              <a:gd name="connsiteX12" fmla="*/ 649052 w 3477062"/>
              <a:gd name="connsiteY12" fmla="*/ 276999 h 276999"/>
              <a:gd name="connsiteX13" fmla="*/ 0 w 3477062"/>
              <a:gd name="connsiteY13" fmla="*/ 276999 h 276999"/>
              <a:gd name="connsiteX14" fmla="*/ 0 w 3477062"/>
              <a:gd name="connsiteY14"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7062" h="276999" fill="none" extrusionOk="0">
                <a:moveTo>
                  <a:pt x="0" y="0"/>
                </a:moveTo>
                <a:cubicBezTo>
                  <a:pt x="280650" y="-16638"/>
                  <a:pt x="384017" y="64523"/>
                  <a:pt x="579510" y="0"/>
                </a:cubicBezTo>
                <a:cubicBezTo>
                  <a:pt x="775003" y="-64523"/>
                  <a:pt x="912072" y="8418"/>
                  <a:pt x="1193791" y="0"/>
                </a:cubicBezTo>
                <a:cubicBezTo>
                  <a:pt x="1475510" y="-8418"/>
                  <a:pt x="1552979" y="1981"/>
                  <a:pt x="1842843" y="0"/>
                </a:cubicBezTo>
                <a:cubicBezTo>
                  <a:pt x="2132707" y="-1981"/>
                  <a:pt x="2245642" y="1422"/>
                  <a:pt x="2457124" y="0"/>
                </a:cubicBezTo>
                <a:cubicBezTo>
                  <a:pt x="2668606" y="-1422"/>
                  <a:pt x="2708229" y="31828"/>
                  <a:pt x="2932322" y="0"/>
                </a:cubicBezTo>
                <a:cubicBezTo>
                  <a:pt x="3156415" y="-31828"/>
                  <a:pt x="3331269" y="32054"/>
                  <a:pt x="3477062" y="0"/>
                </a:cubicBezTo>
                <a:cubicBezTo>
                  <a:pt x="3506343" y="112494"/>
                  <a:pt x="3456513" y="203216"/>
                  <a:pt x="3477062" y="276999"/>
                </a:cubicBezTo>
                <a:cubicBezTo>
                  <a:pt x="3281801" y="323366"/>
                  <a:pt x="3091718" y="226321"/>
                  <a:pt x="2967093" y="276999"/>
                </a:cubicBezTo>
                <a:cubicBezTo>
                  <a:pt x="2842468" y="327677"/>
                  <a:pt x="2675276" y="230730"/>
                  <a:pt x="2422353" y="276999"/>
                </a:cubicBezTo>
                <a:cubicBezTo>
                  <a:pt x="2169430" y="323268"/>
                  <a:pt x="1996680" y="274844"/>
                  <a:pt x="1808072" y="276999"/>
                </a:cubicBezTo>
                <a:cubicBezTo>
                  <a:pt x="1619464" y="279154"/>
                  <a:pt x="1328241" y="272347"/>
                  <a:pt x="1193791" y="276999"/>
                </a:cubicBezTo>
                <a:cubicBezTo>
                  <a:pt x="1059341" y="281651"/>
                  <a:pt x="884707" y="222377"/>
                  <a:pt x="649052" y="276999"/>
                </a:cubicBezTo>
                <a:cubicBezTo>
                  <a:pt x="413397" y="331621"/>
                  <a:pt x="308792" y="270585"/>
                  <a:pt x="0" y="276999"/>
                </a:cubicBezTo>
                <a:cubicBezTo>
                  <a:pt x="-23502" y="139754"/>
                  <a:pt x="30265" y="78836"/>
                  <a:pt x="0" y="0"/>
                </a:cubicBezTo>
                <a:close/>
              </a:path>
              <a:path w="3477062" h="276999" stroke="0" extrusionOk="0">
                <a:moveTo>
                  <a:pt x="0" y="0"/>
                </a:moveTo>
                <a:cubicBezTo>
                  <a:pt x="251299" y="-69792"/>
                  <a:pt x="462737" y="9283"/>
                  <a:pt x="614281" y="0"/>
                </a:cubicBezTo>
                <a:cubicBezTo>
                  <a:pt x="765825" y="-9283"/>
                  <a:pt x="1013719" y="12066"/>
                  <a:pt x="1159021" y="0"/>
                </a:cubicBezTo>
                <a:cubicBezTo>
                  <a:pt x="1304323" y="-12066"/>
                  <a:pt x="1635507" y="12724"/>
                  <a:pt x="1808072" y="0"/>
                </a:cubicBezTo>
                <a:cubicBezTo>
                  <a:pt x="1980637" y="-12724"/>
                  <a:pt x="2050576" y="36986"/>
                  <a:pt x="2283271" y="0"/>
                </a:cubicBezTo>
                <a:cubicBezTo>
                  <a:pt x="2515966" y="-36986"/>
                  <a:pt x="2662732" y="58329"/>
                  <a:pt x="2862781" y="0"/>
                </a:cubicBezTo>
                <a:cubicBezTo>
                  <a:pt x="3062830" y="-58329"/>
                  <a:pt x="3233496" y="45310"/>
                  <a:pt x="3477062" y="0"/>
                </a:cubicBezTo>
                <a:cubicBezTo>
                  <a:pt x="3506639" y="134870"/>
                  <a:pt x="3469462" y="151412"/>
                  <a:pt x="3477062" y="276999"/>
                </a:cubicBezTo>
                <a:cubicBezTo>
                  <a:pt x="3294373" y="330512"/>
                  <a:pt x="3037174" y="248964"/>
                  <a:pt x="2862781" y="276999"/>
                </a:cubicBezTo>
                <a:cubicBezTo>
                  <a:pt x="2688388" y="305034"/>
                  <a:pt x="2585055" y="251926"/>
                  <a:pt x="2318041" y="276999"/>
                </a:cubicBezTo>
                <a:cubicBezTo>
                  <a:pt x="2051027" y="302072"/>
                  <a:pt x="1957772" y="269725"/>
                  <a:pt x="1808072" y="276999"/>
                </a:cubicBezTo>
                <a:cubicBezTo>
                  <a:pt x="1658372" y="284273"/>
                  <a:pt x="1492937" y="248970"/>
                  <a:pt x="1298103" y="276999"/>
                </a:cubicBezTo>
                <a:cubicBezTo>
                  <a:pt x="1103269" y="305028"/>
                  <a:pt x="958466" y="230162"/>
                  <a:pt x="718593" y="276999"/>
                </a:cubicBezTo>
                <a:cubicBezTo>
                  <a:pt x="478720" y="323836"/>
                  <a:pt x="315077" y="225561"/>
                  <a:pt x="0" y="276999"/>
                </a:cubicBezTo>
                <a:cubicBezTo>
                  <a:pt x="-3946" y="166150"/>
                  <a:pt x="1748" y="75057"/>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200" b="1" dirty="0">
                <a:latin typeface="Titillium Web" panose="00000400000000000000" pitchFamily="2" charset="0"/>
              </a:rPr>
              <a:t>60: </a:t>
            </a:r>
            <a:r>
              <a:rPr lang="en-US" sz="1200" dirty="0">
                <a:latin typeface="Titillium Web" panose="00000400000000000000" pitchFamily="2" charset="0"/>
              </a:rPr>
              <a:t>Quality of law</a:t>
            </a:r>
          </a:p>
        </p:txBody>
      </p:sp>
      <p:sp>
        <p:nvSpPr>
          <p:cNvPr id="38" name="TextBox 37">
            <a:extLst>
              <a:ext uri="{FF2B5EF4-FFF2-40B4-BE49-F238E27FC236}">
                <a16:creationId xmlns:a16="http://schemas.microsoft.com/office/drawing/2014/main" id="{32BD9856-9483-4881-9EC4-8BF03D8F4D55}"/>
              </a:ext>
            </a:extLst>
          </p:cNvPr>
          <p:cNvSpPr txBox="1"/>
          <p:nvPr/>
        </p:nvSpPr>
        <p:spPr>
          <a:xfrm>
            <a:off x="8518416" y="4141241"/>
            <a:ext cx="3477061" cy="461665"/>
          </a:xfrm>
          <a:custGeom>
            <a:avLst/>
            <a:gdLst>
              <a:gd name="connsiteX0" fmla="*/ 0 w 3477061"/>
              <a:gd name="connsiteY0" fmla="*/ 0 h 461665"/>
              <a:gd name="connsiteX1" fmla="*/ 579510 w 3477061"/>
              <a:gd name="connsiteY1" fmla="*/ 0 h 461665"/>
              <a:gd name="connsiteX2" fmla="*/ 1193791 w 3477061"/>
              <a:gd name="connsiteY2" fmla="*/ 0 h 461665"/>
              <a:gd name="connsiteX3" fmla="*/ 1842842 w 3477061"/>
              <a:gd name="connsiteY3" fmla="*/ 0 h 461665"/>
              <a:gd name="connsiteX4" fmla="*/ 2457123 w 3477061"/>
              <a:gd name="connsiteY4" fmla="*/ 0 h 461665"/>
              <a:gd name="connsiteX5" fmla="*/ 2932321 w 3477061"/>
              <a:gd name="connsiteY5" fmla="*/ 0 h 461665"/>
              <a:gd name="connsiteX6" fmla="*/ 3477061 w 3477061"/>
              <a:gd name="connsiteY6" fmla="*/ 0 h 461665"/>
              <a:gd name="connsiteX7" fmla="*/ 3477061 w 3477061"/>
              <a:gd name="connsiteY7" fmla="*/ 461665 h 461665"/>
              <a:gd name="connsiteX8" fmla="*/ 2967092 w 3477061"/>
              <a:gd name="connsiteY8" fmla="*/ 461665 h 461665"/>
              <a:gd name="connsiteX9" fmla="*/ 2422352 w 3477061"/>
              <a:gd name="connsiteY9" fmla="*/ 461665 h 461665"/>
              <a:gd name="connsiteX10" fmla="*/ 1808072 w 3477061"/>
              <a:gd name="connsiteY10" fmla="*/ 461665 h 461665"/>
              <a:gd name="connsiteX11" fmla="*/ 1193791 w 3477061"/>
              <a:gd name="connsiteY11" fmla="*/ 461665 h 461665"/>
              <a:gd name="connsiteX12" fmla="*/ 649051 w 3477061"/>
              <a:gd name="connsiteY12" fmla="*/ 461665 h 461665"/>
              <a:gd name="connsiteX13" fmla="*/ 0 w 3477061"/>
              <a:gd name="connsiteY13" fmla="*/ 461665 h 461665"/>
              <a:gd name="connsiteX14" fmla="*/ 0 w 3477061"/>
              <a:gd name="connsiteY14"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7061" h="461665" fill="none" extrusionOk="0">
                <a:moveTo>
                  <a:pt x="0" y="0"/>
                </a:moveTo>
                <a:cubicBezTo>
                  <a:pt x="280650" y="-16638"/>
                  <a:pt x="384017" y="64523"/>
                  <a:pt x="579510" y="0"/>
                </a:cubicBezTo>
                <a:cubicBezTo>
                  <a:pt x="775003" y="-64523"/>
                  <a:pt x="912072" y="8418"/>
                  <a:pt x="1193791" y="0"/>
                </a:cubicBezTo>
                <a:cubicBezTo>
                  <a:pt x="1475510" y="-8418"/>
                  <a:pt x="1553292" y="4966"/>
                  <a:pt x="1842842" y="0"/>
                </a:cubicBezTo>
                <a:cubicBezTo>
                  <a:pt x="2132392" y="-4966"/>
                  <a:pt x="2245641" y="1422"/>
                  <a:pt x="2457123" y="0"/>
                </a:cubicBezTo>
                <a:cubicBezTo>
                  <a:pt x="2668605" y="-1422"/>
                  <a:pt x="2708228" y="31828"/>
                  <a:pt x="2932321" y="0"/>
                </a:cubicBezTo>
                <a:cubicBezTo>
                  <a:pt x="3156414" y="-31828"/>
                  <a:pt x="3331268" y="32054"/>
                  <a:pt x="3477061" y="0"/>
                </a:cubicBezTo>
                <a:cubicBezTo>
                  <a:pt x="3506342" y="225407"/>
                  <a:pt x="3456512" y="353141"/>
                  <a:pt x="3477061" y="461665"/>
                </a:cubicBezTo>
                <a:cubicBezTo>
                  <a:pt x="3281800" y="508032"/>
                  <a:pt x="3091717" y="410987"/>
                  <a:pt x="2967092" y="461665"/>
                </a:cubicBezTo>
                <a:cubicBezTo>
                  <a:pt x="2842467" y="512343"/>
                  <a:pt x="2675275" y="415396"/>
                  <a:pt x="2422352" y="461665"/>
                </a:cubicBezTo>
                <a:cubicBezTo>
                  <a:pt x="2169429" y="507934"/>
                  <a:pt x="1995962" y="454593"/>
                  <a:pt x="1808072" y="461665"/>
                </a:cubicBezTo>
                <a:cubicBezTo>
                  <a:pt x="1620182" y="468737"/>
                  <a:pt x="1328241" y="457013"/>
                  <a:pt x="1193791" y="461665"/>
                </a:cubicBezTo>
                <a:cubicBezTo>
                  <a:pt x="1059341" y="466317"/>
                  <a:pt x="890740" y="412802"/>
                  <a:pt x="649051" y="461665"/>
                </a:cubicBezTo>
                <a:cubicBezTo>
                  <a:pt x="407362" y="510528"/>
                  <a:pt x="304225" y="450244"/>
                  <a:pt x="0" y="461665"/>
                </a:cubicBezTo>
                <a:cubicBezTo>
                  <a:pt x="-12422" y="313936"/>
                  <a:pt x="8105" y="206261"/>
                  <a:pt x="0" y="0"/>
                </a:cubicBezTo>
                <a:close/>
              </a:path>
              <a:path w="3477061" h="461665" stroke="0" extrusionOk="0">
                <a:moveTo>
                  <a:pt x="0" y="0"/>
                </a:moveTo>
                <a:cubicBezTo>
                  <a:pt x="251299" y="-69792"/>
                  <a:pt x="462737" y="9283"/>
                  <a:pt x="614281" y="0"/>
                </a:cubicBezTo>
                <a:cubicBezTo>
                  <a:pt x="765825" y="-9283"/>
                  <a:pt x="1016393" y="16722"/>
                  <a:pt x="1159020" y="0"/>
                </a:cubicBezTo>
                <a:cubicBezTo>
                  <a:pt x="1301647" y="-16722"/>
                  <a:pt x="1632102" y="11370"/>
                  <a:pt x="1808072" y="0"/>
                </a:cubicBezTo>
                <a:cubicBezTo>
                  <a:pt x="1984042" y="-11370"/>
                  <a:pt x="2055743" y="38364"/>
                  <a:pt x="2283270" y="0"/>
                </a:cubicBezTo>
                <a:cubicBezTo>
                  <a:pt x="2510797" y="-38364"/>
                  <a:pt x="2662731" y="58329"/>
                  <a:pt x="2862780" y="0"/>
                </a:cubicBezTo>
                <a:cubicBezTo>
                  <a:pt x="3062829" y="-58329"/>
                  <a:pt x="3233495" y="45310"/>
                  <a:pt x="3477061" y="0"/>
                </a:cubicBezTo>
                <a:cubicBezTo>
                  <a:pt x="3528798" y="153047"/>
                  <a:pt x="3436221" y="360643"/>
                  <a:pt x="3477061" y="461665"/>
                </a:cubicBezTo>
                <a:cubicBezTo>
                  <a:pt x="3294372" y="515178"/>
                  <a:pt x="3037173" y="433630"/>
                  <a:pt x="2862780" y="461665"/>
                </a:cubicBezTo>
                <a:cubicBezTo>
                  <a:pt x="2688387" y="489700"/>
                  <a:pt x="2579101" y="431449"/>
                  <a:pt x="2318041" y="461665"/>
                </a:cubicBezTo>
                <a:cubicBezTo>
                  <a:pt x="2056981" y="491881"/>
                  <a:pt x="1957772" y="454391"/>
                  <a:pt x="1808072" y="461665"/>
                </a:cubicBezTo>
                <a:cubicBezTo>
                  <a:pt x="1658372" y="468939"/>
                  <a:pt x="1492937" y="433636"/>
                  <a:pt x="1298103" y="461665"/>
                </a:cubicBezTo>
                <a:cubicBezTo>
                  <a:pt x="1103269" y="489694"/>
                  <a:pt x="958466" y="414828"/>
                  <a:pt x="718593" y="461665"/>
                </a:cubicBezTo>
                <a:cubicBezTo>
                  <a:pt x="478720" y="508502"/>
                  <a:pt x="315077" y="410227"/>
                  <a:pt x="0" y="461665"/>
                </a:cubicBezTo>
                <a:cubicBezTo>
                  <a:pt x="-37186" y="358915"/>
                  <a:pt x="1748" y="202608"/>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200" b="1" dirty="0">
                <a:latin typeface="Titillium Web" panose="00000400000000000000" pitchFamily="2" charset="0"/>
              </a:rPr>
              <a:t>61: </a:t>
            </a:r>
            <a:r>
              <a:rPr lang="en-GB" sz="1200" dirty="0">
                <a:latin typeface="Titillium Web" panose="00000400000000000000" pitchFamily="2" charset="0"/>
              </a:rPr>
              <a:t>Published performance delivery standards at the sub-national level</a:t>
            </a:r>
            <a:endParaRPr lang="en-US" sz="1200" dirty="0">
              <a:latin typeface="Titillium Web" panose="00000400000000000000" pitchFamily="2" charset="0"/>
            </a:endParaRPr>
          </a:p>
        </p:txBody>
      </p:sp>
      <p:sp>
        <p:nvSpPr>
          <p:cNvPr id="39" name="Rectangle 38">
            <a:extLst>
              <a:ext uri="{FF2B5EF4-FFF2-40B4-BE49-F238E27FC236}">
                <a16:creationId xmlns:a16="http://schemas.microsoft.com/office/drawing/2014/main" id="{25958527-E918-4BE7-8433-532B0C80D1F6}"/>
              </a:ext>
            </a:extLst>
          </p:cNvPr>
          <p:cNvSpPr/>
          <p:nvPr/>
        </p:nvSpPr>
        <p:spPr>
          <a:xfrm>
            <a:off x="3536444" y="2206185"/>
            <a:ext cx="4520223" cy="797076"/>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E806494C-0391-4B1D-85C7-88F669EA8830}"/>
              </a:ext>
            </a:extLst>
          </p:cNvPr>
          <p:cNvSpPr/>
          <p:nvPr/>
        </p:nvSpPr>
        <p:spPr>
          <a:xfrm>
            <a:off x="3469481" y="4972768"/>
            <a:ext cx="4520223" cy="797076"/>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79B8ED5A-BB53-44D0-843F-5EA594C77879}"/>
              </a:ext>
            </a:extLst>
          </p:cNvPr>
          <p:cNvSpPr/>
          <p:nvPr/>
        </p:nvSpPr>
        <p:spPr>
          <a:xfrm>
            <a:off x="3491596" y="4039576"/>
            <a:ext cx="4520223" cy="797076"/>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8B1CCA22-063B-4324-BED7-7601ADA0D452}"/>
              </a:ext>
            </a:extLst>
          </p:cNvPr>
          <p:cNvSpPr/>
          <p:nvPr/>
        </p:nvSpPr>
        <p:spPr>
          <a:xfrm>
            <a:off x="3510346" y="3096882"/>
            <a:ext cx="4520223" cy="797076"/>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5" name="Straight Connector 44">
            <a:extLst>
              <a:ext uri="{FF2B5EF4-FFF2-40B4-BE49-F238E27FC236}">
                <a16:creationId xmlns:a16="http://schemas.microsoft.com/office/drawing/2014/main" id="{E3416B72-35AC-417D-B461-F3A30FECCB81}"/>
              </a:ext>
            </a:extLst>
          </p:cNvPr>
          <p:cNvCxnSpPr>
            <a:cxnSpLocks/>
            <a:endCxn id="29" idx="1"/>
          </p:cNvCxnSpPr>
          <p:nvPr/>
        </p:nvCxnSpPr>
        <p:spPr>
          <a:xfrm>
            <a:off x="8052056" y="3652140"/>
            <a:ext cx="466360" cy="120271"/>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DF227B1-B5EF-45BE-99D7-87E770314E1A}"/>
              </a:ext>
            </a:extLst>
          </p:cNvPr>
          <p:cNvCxnSpPr>
            <a:cxnSpLocks/>
          </p:cNvCxnSpPr>
          <p:nvPr/>
        </p:nvCxnSpPr>
        <p:spPr>
          <a:xfrm>
            <a:off x="8065904" y="2741918"/>
            <a:ext cx="452512" cy="31224"/>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A80AD57-4723-447E-9B84-46B6EB5C3CCE}"/>
              </a:ext>
            </a:extLst>
          </p:cNvPr>
          <p:cNvCxnSpPr>
            <a:cxnSpLocks/>
            <a:endCxn id="38" idx="1"/>
          </p:cNvCxnSpPr>
          <p:nvPr/>
        </p:nvCxnSpPr>
        <p:spPr>
          <a:xfrm>
            <a:off x="8036592" y="4348633"/>
            <a:ext cx="481824" cy="23441"/>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AADA796-48B9-433D-84E8-5239E09EF3E9}"/>
              </a:ext>
            </a:extLst>
          </p:cNvPr>
          <p:cNvSpPr txBox="1"/>
          <p:nvPr/>
        </p:nvSpPr>
        <p:spPr>
          <a:xfrm>
            <a:off x="8468224" y="4817141"/>
            <a:ext cx="3577444" cy="646331"/>
          </a:xfrm>
          <a:custGeom>
            <a:avLst/>
            <a:gdLst>
              <a:gd name="connsiteX0" fmla="*/ 0 w 3577444"/>
              <a:gd name="connsiteY0" fmla="*/ 0 h 646331"/>
              <a:gd name="connsiteX1" fmla="*/ 560466 w 3577444"/>
              <a:gd name="connsiteY1" fmla="*/ 0 h 646331"/>
              <a:gd name="connsiteX2" fmla="*/ 1192481 w 3577444"/>
              <a:gd name="connsiteY2" fmla="*/ 0 h 646331"/>
              <a:gd name="connsiteX3" fmla="*/ 1681399 w 3577444"/>
              <a:gd name="connsiteY3" fmla="*/ 0 h 646331"/>
              <a:gd name="connsiteX4" fmla="*/ 2349188 w 3577444"/>
              <a:gd name="connsiteY4" fmla="*/ 0 h 646331"/>
              <a:gd name="connsiteX5" fmla="*/ 2873880 w 3577444"/>
              <a:gd name="connsiteY5" fmla="*/ 0 h 646331"/>
              <a:gd name="connsiteX6" fmla="*/ 3577444 w 3577444"/>
              <a:gd name="connsiteY6" fmla="*/ 0 h 646331"/>
              <a:gd name="connsiteX7" fmla="*/ 3577444 w 3577444"/>
              <a:gd name="connsiteY7" fmla="*/ 303776 h 646331"/>
              <a:gd name="connsiteX8" fmla="*/ 3577444 w 3577444"/>
              <a:gd name="connsiteY8" fmla="*/ 646331 h 646331"/>
              <a:gd name="connsiteX9" fmla="*/ 2981203 w 3577444"/>
              <a:gd name="connsiteY9" fmla="*/ 646331 h 646331"/>
              <a:gd name="connsiteX10" fmla="*/ 2420737 w 3577444"/>
              <a:gd name="connsiteY10" fmla="*/ 646331 h 646331"/>
              <a:gd name="connsiteX11" fmla="*/ 1931820 w 3577444"/>
              <a:gd name="connsiteY11" fmla="*/ 646331 h 646331"/>
              <a:gd name="connsiteX12" fmla="*/ 1299805 w 3577444"/>
              <a:gd name="connsiteY12" fmla="*/ 646331 h 646331"/>
              <a:gd name="connsiteX13" fmla="*/ 775113 w 3577444"/>
              <a:gd name="connsiteY13" fmla="*/ 646331 h 646331"/>
              <a:gd name="connsiteX14" fmla="*/ 0 w 3577444"/>
              <a:gd name="connsiteY14" fmla="*/ 646331 h 646331"/>
              <a:gd name="connsiteX15" fmla="*/ 0 w 3577444"/>
              <a:gd name="connsiteY15" fmla="*/ 323166 h 646331"/>
              <a:gd name="connsiteX16" fmla="*/ 0 w 3577444"/>
              <a:gd name="connsiteY1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77444" h="646331" fill="none" extrusionOk="0">
                <a:moveTo>
                  <a:pt x="0" y="0"/>
                </a:moveTo>
                <a:cubicBezTo>
                  <a:pt x="116950" y="-34609"/>
                  <a:pt x="396525" y="34065"/>
                  <a:pt x="560466" y="0"/>
                </a:cubicBezTo>
                <a:cubicBezTo>
                  <a:pt x="724407" y="-34065"/>
                  <a:pt x="1019353" y="6954"/>
                  <a:pt x="1192481" y="0"/>
                </a:cubicBezTo>
                <a:cubicBezTo>
                  <a:pt x="1365610" y="-6954"/>
                  <a:pt x="1531888" y="42515"/>
                  <a:pt x="1681399" y="0"/>
                </a:cubicBezTo>
                <a:cubicBezTo>
                  <a:pt x="1830910" y="-42515"/>
                  <a:pt x="2183263" y="50820"/>
                  <a:pt x="2349188" y="0"/>
                </a:cubicBezTo>
                <a:cubicBezTo>
                  <a:pt x="2515113" y="-50820"/>
                  <a:pt x="2741557" y="45663"/>
                  <a:pt x="2873880" y="0"/>
                </a:cubicBezTo>
                <a:cubicBezTo>
                  <a:pt x="3006203" y="-45663"/>
                  <a:pt x="3381246" y="63832"/>
                  <a:pt x="3577444" y="0"/>
                </a:cubicBezTo>
                <a:cubicBezTo>
                  <a:pt x="3578760" y="109416"/>
                  <a:pt x="3567534" y="154900"/>
                  <a:pt x="3577444" y="303776"/>
                </a:cubicBezTo>
                <a:cubicBezTo>
                  <a:pt x="3587354" y="452652"/>
                  <a:pt x="3568690" y="484989"/>
                  <a:pt x="3577444" y="646331"/>
                </a:cubicBezTo>
                <a:cubicBezTo>
                  <a:pt x="3343481" y="683575"/>
                  <a:pt x="3158012" y="606338"/>
                  <a:pt x="2981203" y="646331"/>
                </a:cubicBezTo>
                <a:cubicBezTo>
                  <a:pt x="2804394" y="686324"/>
                  <a:pt x="2559848" y="639550"/>
                  <a:pt x="2420737" y="646331"/>
                </a:cubicBezTo>
                <a:cubicBezTo>
                  <a:pt x="2281626" y="653112"/>
                  <a:pt x="2164493" y="590307"/>
                  <a:pt x="1931820" y="646331"/>
                </a:cubicBezTo>
                <a:cubicBezTo>
                  <a:pt x="1699147" y="702355"/>
                  <a:pt x="1544118" y="622677"/>
                  <a:pt x="1299805" y="646331"/>
                </a:cubicBezTo>
                <a:cubicBezTo>
                  <a:pt x="1055492" y="669985"/>
                  <a:pt x="976488" y="616257"/>
                  <a:pt x="775113" y="646331"/>
                </a:cubicBezTo>
                <a:cubicBezTo>
                  <a:pt x="573738" y="676405"/>
                  <a:pt x="222839" y="633032"/>
                  <a:pt x="0" y="646331"/>
                </a:cubicBezTo>
                <a:cubicBezTo>
                  <a:pt x="-1582" y="558412"/>
                  <a:pt x="25473" y="454078"/>
                  <a:pt x="0" y="323166"/>
                </a:cubicBezTo>
                <a:cubicBezTo>
                  <a:pt x="-25473" y="192254"/>
                  <a:pt x="21713" y="136611"/>
                  <a:pt x="0" y="0"/>
                </a:cubicBezTo>
                <a:close/>
              </a:path>
              <a:path w="3577444" h="646331" stroke="0" extrusionOk="0">
                <a:moveTo>
                  <a:pt x="0" y="0"/>
                </a:moveTo>
                <a:cubicBezTo>
                  <a:pt x="206049" y="-65579"/>
                  <a:pt x="443396" y="26308"/>
                  <a:pt x="632015" y="0"/>
                </a:cubicBezTo>
                <a:cubicBezTo>
                  <a:pt x="820634" y="-26308"/>
                  <a:pt x="1015329" y="35394"/>
                  <a:pt x="1192481" y="0"/>
                </a:cubicBezTo>
                <a:cubicBezTo>
                  <a:pt x="1369633" y="-35394"/>
                  <a:pt x="1602012" y="32356"/>
                  <a:pt x="1860271" y="0"/>
                </a:cubicBezTo>
                <a:cubicBezTo>
                  <a:pt x="2118530" y="-32356"/>
                  <a:pt x="2213101" y="34115"/>
                  <a:pt x="2349188" y="0"/>
                </a:cubicBezTo>
                <a:cubicBezTo>
                  <a:pt x="2485275" y="-34115"/>
                  <a:pt x="2808259" y="12193"/>
                  <a:pt x="2945429" y="0"/>
                </a:cubicBezTo>
                <a:cubicBezTo>
                  <a:pt x="3082599" y="-12193"/>
                  <a:pt x="3291050" y="64231"/>
                  <a:pt x="3577444" y="0"/>
                </a:cubicBezTo>
                <a:cubicBezTo>
                  <a:pt x="3592209" y="156423"/>
                  <a:pt x="3549598" y="180583"/>
                  <a:pt x="3577444" y="316702"/>
                </a:cubicBezTo>
                <a:cubicBezTo>
                  <a:pt x="3605290" y="452821"/>
                  <a:pt x="3543484" y="575659"/>
                  <a:pt x="3577444" y="646331"/>
                </a:cubicBezTo>
                <a:cubicBezTo>
                  <a:pt x="3350482" y="695439"/>
                  <a:pt x="3180302" y="608438"/>
                  <a:pt x="2909654" y="646331"/>
                </a:cubicBezTo>
                <a:cubicBezTo>
                  <a:pt x="2639006" y="684224"/>
                  <a:pt x="2602417" y="625299"/>
                  <a:pt x="2384963" y="646331"/>
                </a:cubicBezTo>
                <a:cubicBezTo>
                  <a:pt x="2167509" y="667363"/>
                  <a:pt x="2054666" y="595065"/>
                  <a:pt x="1860271" y="646331"/>
                </a:cubicBezTo>
                <a:cubicBezTo>
                  <a:pt x="1665876" y="697597"/>
                  <a:pt x="1388160" y="632601"/>
                  <a:pt x="1264030" y="646331"/>
                </a:cubicBezTo>
                <a:cubicBezTo>
                  <a:pt x="1139900" y="660061"/>
                  <a:pt x="829653" y="604317"/>
                  <a:pt x="667790" y="646331"/>
                </a:cubicBezTo>
                <a:cubicBezTo>
                  <a:pt x="505927" y="688345"/>
                  <a:pt x="259377" y="615311"/>
                  <a:pt x="0" y="646331"/>
                </a:cubicBezTo>
                <a:cubicBezTo>
                  <a:pt x="-23140" y="502862"/>
                  <a:pt x="25606" y="407357"/>
                  <a:pt x="0" y="329629"/>
                </a:cubicBezTo>
                <a:cubicBezTo>
                  <a:pt x="-25606" y="251901"/>
                  <a:pt x="35152" y="69078"/>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200" b="1" dirty="0">
                <a:latin typeface="Titillium Web" panose="00000400000000000000" pitchFamily="2" charset="0"/>
              </a:rPr>
              <a:t>16:</a:t>
            </a:r>
            <a:r>
              <a:rPr lang="en-GB" sz="1200" dirty="0">
                <a:latin typeface="Titillium Web" panose="00000400000000000000" pitchFamily="2" charset="0"/>
              </a:rPr>
              <a:t> Proportion of cities with a direct participation structure of civil society engagement in urban planning and management, which are regular and democratic.</a:t>
            </a:r>
            <a:endParaRPr lang="en-US" sz="1200" dirty="0">
              <a:latin typeface="Titillium Web" panose="00000400000000000000" pitchFamily="2" charset="0"/>
            </a:endParaRPr>
          </a:p>
        </p:txBody>
      </p:sp>
      <p:cxnSp>
        <p:nvCxnSpPr>
          <p:cNvPr id="49" name="Straight Connector 48">
            <a:extLst>
              <a:ext uri="{FF2B5EF4-FFF2-40B4-BE49-F238E27FC236}">
                <a16:creationId xmlns:a16="http://schemas.microsoft.com/office/drawing/2014/main" id="{4986C518-A4FD-4D7E-9106-38D828BE7929}"/>
              </a:ext>
            </a:extLst>
          </p:cNvPr>
          <p:cNvCxnSpPr>
            <a:cxnSpLocks/>
          </p:cNvCxnSpPr>
          <p:nvPr/>
        </p:nvCxnSpPr>
        <p:spPr>
          <a:xfrm>
            <a:off x="7988052" y="5105525"/>
            <a:ext cx="481824" cy="23441"/>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D5FFA5A-911F-4E13-B1E4-9B281424382B}"/>
              </a:ext>
            </a:extLst>
          </p:cNvPr>
          <p:cNvSpPr txBox="1"/>
          <p:nvPr/>
        </p:nvSpPr>
        <p:spPr>
          <a:xfrm>
            <a:off x="8468224" y="5776517"/>
            <a:ext cx="3527250" cy="1015663"/>
          </a:xfrm>
          <a:custGeom>
            <a:avLst/>
            <a:gdLst>
              <a:gd name="connsiteX0" fmla="*/ 0 w 3527250"/>
              <a:gd name="connsiteY0" fmla="*/ 0 h 1015663"/>
              <a:gd name="connsiteX1" fmla="*/ 552602 w 3527250"/>
              <a:gd name="connsiteY1" fmla="*/ 0 h 1015663"/>
              <a:gd name="connsiteX2" fmla="*/ 1175750 w 3527250"/>
              <a:gd name="connsiteY2" fmla="*/ 0 h 1015663"/>
              <a:gd name="connsiteX3" fmla="*/ 1657808 w 3527250"/>
              <a:gd name="connsiteY3" fmla="*/ 0 h 1015663"/>
              <a:gd name="connsiteX4" fmla="*/ 2316228 w 3527250"/>
              <a:gd name="connsiteY4" fmla="*/ 0 h 1015663"/>
              <a:gd name="connsiteX5" fmla="*/ 2833557 w 3527250"/>
              <a:gd name="connsiteY5" fmla="*/ 0 h 1015663"/>
              <a:gd name="connsiteX6" fmla="*/ 3527250 w 3527250"/>
              <a:gd name="connsiteY6" fmla="*/ 0 h 1015663"/>
              <a:gd name="connsiteX7" fmla="*/ 3527250 w 3527250"/>
              <a:gd name="connsiteY7" fmla="*/ 477362 h 1015663"/>
              <a:gd name="connsiteX8" fmla="*/ 3527250 w 3527250"/>
              <a:gd name="connsiteY8" fmla="*/ 1015663 h 1015663"/>
              <a:gd name="connsiteX9" fmla="*/ 2939375 w 3527250"/>
              <a:gd name="connsiteY9" fmla="*/ 1015663 h 1015663"/>
              <a:gd name="connsiteX10" fmla="*/ 2386773 w 3527250"/>
              <a:gd name="connsiteY10" fmla="*/ 1015663 h 1015663"/>
              <a:gd name="connsiteX11" fmla="*/ 1904715 w 3527250"/>
              <a:gd name="connsiteY11" fmla="*/ 1015663 h 1015663"/>
              <a:gd name="connsiteX12" fmla="*/ 1281568 w 3527250"/>
              <a:gd name="connsiteY12" fmla="*/ 1015663 h 1015663"/>
              <a:gd name="connsiteX13" fmla="*/ 764238 w 3527250"/>
              <a:gd name="connsiteY13" fmla="*/ 1015663 h 1015663"/>
              <a:gd name="connsiteX14" fmla="*/ 0 w 3527250"/>
              <a:gd name="connsiteY14" fmla="*/ 1015663 h 1015663"/>
              <a:gd name="connsiteX15" fmla="*/ 0 w 3527250"/>
              <a:gd name="connsiteY15" fmla="*/ 507832 h 1015663"/>
              <a:gd name="connsiteX16" fmla="*/ 0 w 3527250"/>
              <a:gd name="connsiteY16"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7250" h="1015663" fill="none" extrusionOk="0">
                <a:moveTo>
                  <a:pt x="0" y="0"/>
                </a:moveTo>
                <a:cubicBezTo>
                  <a:pt x="177549" y="-55936"/>
                  <a:pt x="433657" y="35355"/>
                  <a:pt x="552602" y="0"/>
                </a:cubicBezTo>
                <a:cubicBezTo>
                  <a:pt x="671547" y="-35355"/>
                  <a:pt x="989503" y="5009"/>
                  <a:pt x="1175750" y="0"/>
                </a:cubicBezTo>
                <a:cubicBezTo>
                  <a:pt x="1361997" y="-5009"/>
                  <a:pt x="1467066" y="20630"/>
                  <a:pt x="1657808" y="0"/>
                </a:cubicBezTo>
                <a:cubicBezTo>
                  <a:pt x="1848550" y="-20630"/>
                  <a:pt x="2006268" y="3898"/>
                  <a:pt x="2316228" y="0"/>
                </a:cubicBezTo>
                <a:cubicBezTo>
                  <a:pt x="2626188" y="-3898"/>
                  <a:pt x="2638565" y="56678"/>
                  <a:pt x="2833557" y="0"/>
                </a:cubicBezTo>
                <a:cubicBezTo>
                  <a:pt x="3028549" y="-56678"/>
                  <a:pt x="3274193" y="48886"/>
                  <a:pt x="3527250" y="0"/>
                </a:cubicBezTo>
                <a:cubicBezTo>
                  <a:pt x="3532299" y="143880"/>
                  <a:pt x="3500997" y="354492"/>
                  <a:pt x="3527250" y="477362"/>
                </a:cubicBezTo>
                <a:cubicBezTo>
                  <a:pt x="3553503" y="600232"/>
                  <a:pt x="3479383" y="802212"/>
                  <a:pt x="3527250" y="1015663"/>
                </a:cubicBezTo>
                <a:cubicBezTo>
                  <a:pt x="3241717" y="1079535"/>
                  <a:pt x="3183525" y="994970"/>
                  <a:pt x="2939375" y="1015663"/>
                </a:cubicBezTo>
                <a:cubicBezTo>
                  <a:pt x="2695226" y="1036356"/>
                  <a:pt x="2657377" y="954056"/>
                  <a:pt x="2386773" y="1015663"/>
                </a:cubicBezTo>
                <a:cubicBezTo>
                  <a:pt x="2116169" y="1077270"/>
                  <a:pt x="2063611" y="1008020"/>
                  <a:pt x="1904715" y="1015663"/>
                </a:cubicBezTo>
                <a:cubicBezTo>
                  <a:pt x="1745819" y="1023306"/>
                  <a:pt x="1425995" y="986309"/>
                  <a:pt x="1281568" y="1015663"/>
                </a:cubicBezTo>
                <a:cubicBezTo>
                  <a:pt x="1137141" y="1045017"/>
                  <a:pt x="1005404" y="967770"/>
                  <a:pt x="764238" y="1015663"/>
                </a:cubicBezTo>
                <a:cubicBezTo>
                  <a:pt x="523072" y="1063556"/>
                  <a:pt x="337914" y="997702"/>
                  <a:pt x="0" y="1015663"/>
                </a:cubicBezTo>
                <a:cubicBezTo>
                  <a:pt x="-41920" y="891127"/>
                  <a:pt x="35469" y="750421"/>
                  <a:pt x="0" y="507832"/>
                </a:cubicBezTo>
                <a:cubicBezTo>
                  <a:pt x="-35469" y="265243"/>
                  <a:pt x="46052" y="104179"/>
                  <a:pt x="0" y="0"/>
                </a:cubicBezTo>
                <a:close/>
              </a:path>
              <a:path w="3527250" h="1015663" stroke="0" extrusionOk="0">
                <a:moveTo>
                  <a:pt x="0" y="0"/>
                </a:moveTo>
                <a:cubicBezTo>
                  <a:pt x="242490" y="-25956"/>
                  <a:pt x="494445" y="25681"/>
                  <a:pt x="623148" y="0"/>
                </a:cubicBezTo>
                <a:cubicBezTo>
                  <a:pt x="751851" y="-25681"/>
                  <a:pt x="1053861" y="11894"/>
                  <a:pt x="1175750" y="0"/>
                </a:cubicBezTo>
                <a:cubicBezTo>
                  <a:pt x="1297639" y="-11894"/>
                  <a:pt x="1568565" y="42526"/>
                  <a:pt x="1834170" y="0"/>
                </a:cubicBezTo>
                <a:cubicBezTo>
                  <a:pt x="2099775" y="-42526"/>
                  <a:pt x="2212347" y="18729"/>
                  <a:pt x="2316228" y="0"/>
                </a:cubicBezTo>
                <a:cubicBezTo>
                  <a:pt x="2420109" y="-18729"/>
                  <a:pt x="2736918" y="3265"/>
                  <a:pt x="2904103" y="0"/>
                </a:cubicBezTo>
                <a:cubicBezTo>
                  <a:pt x="3071289" y="-3265"/>
                  <a:pt x="3329186" y="68355"/>
                  <a:pt x="3527250" y="0"/>
                </a:cubicBezTo>
                <a:cubicBezTo>
                  <a:pt x="3532060" y="211702"/>
                  <a:pt x="3516761" y="274827"/>
                  <a:pt x="3527250" y="497675"/>
                </a:cubicBezTo>
                <a:cubicBezTo>
                  <a:pt x="3537739" y="720524"/>
                  <a:pt x="3469682" y="770281"/>
                  <a:pt x="3527250" y="1015663"/>
                </a:cubicBezTo>
                <a:cubicBezTo>
                  <a:pt x="3347925" y="1042654"/>
                  <a:pt x="3061535" y="938039"/>
                  <a:pt x="2868830" y="1015663"/>
                </a:cubicBezTo>
                <a:cubicBezTo>
                  <a:pt x="2676125" y="1093287"/>
                  <a:pt x="2577035" y="959749"/>
                  <a:pt x="2351500" y="1015663"/>
                </a:cubicBezTo>
                <a:cubicBezTo>
                  <a:pt x="2125965" y="1071577"/>
                  <a:pt x="2079693" y="1006851"/>
                  <a:pt x="1834170" y="1015663"/>
                </a:cubicBezTo>
                <a:cubicBezTo>
                  <a:pt x="1588647" y="1024475"/>
                  <a:pt x="1404382" y="1008090"/>
                  <a:pt x="1246295" y="1015663"/>
                </a:cubicBezTo>
                <a:cubicBezTo>
                  <a:pt x="1088208" y="1023236"/>
                  <a:pt x="927217" y="986155"/>
                  <a:pt x="658420" y="1015663"/>
                </a:cubicBezTo>
                <a:cubicBezTo>
                  <a:pt x="389623" y="1045171"/>
                  <a:pt x="252451" y="1012194"/>
                  <a:pt x="0" y="1015663"/>
                </a:cubicBezTo>
                <a:cubicBezTo>
                  <a:pt x="-5085" y="891693"/>
                  <a:pt x="18901" y="644302"/>
                  <a:pt x="0" y="517988"/>
                </a:cubicBezTo>
                <a:cubicBezTo>
                  <a:pt x="-18901" y="391675"/>
                  <a:pt x="32324" y="151017"/>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200" b="1" dirty="0">
                <a:latin typeface="Titillium Web" panose="00000400000000000000" pitchFamily="2" charset="0"/>
              </a:rPr>
              <a:t>24: </a:t>
            </a:r>
            <a:r>
              <a:rPr lang="en-GB" sz="1200" dirty="0">
                <a:latin typeface="Titillium Web" panose="00000400000000000000" pitchFamily="2" charset="0"/>
              </a:rPr>
              <a:t>Proportions of positions (by sex, age, persons with disabilities and population groups) in public institutions (national and local legislatures, public service, and judiciary) compared to national distributions</a:t>
            </a:r>
            <a:endParaRPr lang="en-US" sz="1200" dirty="0">
              <a:latin typeface="Titillium Web" panose="00000400000000000000" pitchFamily="2" charset="0"/>
            </a:endParaRPr>
          </a:p>
        </p:txBody>
      </p:sp>
      <p:cxnSp>
        <p:nvCxnSpPr>
          <p:cNvPr id="51" name="Straight Connector 50">
            <a:extLst>
              <a:ext uri="{FF2B5EF4-FFF2-40B4-BE49-F238E27FC236}">
                <a16:creationId xmlns:a16="http://schemas.microsoft.com/office/drawing/2014/main" id="{A423BA35-79ED-4E85-900B-E794809F47F5}"/>
              </a:ext>
            </a:extLst>
          </p:cNvPr>
          <p:cNvCxnSpPr>
            <a:cxnSpLocks/>
            <a:endCxn id="50" idx="1"/>
          </p:cNvCxnSpPr>
          <p:nvPr/>
        </p:nvCxnSpPr>
        <p:spPr>
          <a:xfrm>
            <a:off x="8000852" y="6196923"/>
            <a:ext cx="467372" cy="87426"/>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9536F396-D940-4EFC-ADC2-9AAD713481B0}"/>
              </a:ext>
            </a:extLst>
          </p:cNvPr>
          <p:cNvSpPr/>
          <p:nvPr/>
        </p:nvSpPr>
        <p:spPr>
          <a:xfrm>
            <a:off x="3466782" y="5885810"/>
            <a:ext cx="4520223" cy="797076"/>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372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0A1CA21-DB7B-493A-8991-BBCF6EBC068B}"/>
              </a:ext>
            </a:extLst>
          </p:cNvPr>
          <p:cNvSpPr/>
          <p:nvPr/>
        </p:nvSpPr>
        <p:spPr>
          <a:xfrm>
            <a:off x="285995" y="2444304"/>
            <a:ext cx="1969390" cy="196939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C19D633-3908-4E57-8551-4A44FBFA929F}"/>
              </a:ext>
            </a:extLst>
          </p:cNvPr>
          <p:cNvSpPr>
            <a:spLocks noGrp="1"/>
          </p:cNvSpPr>
          <p:nvPr>
            <p:ph type="title"/>
          </p:nvPr>
        </p:nvSpPr>
        <p:spPr>
          <a:xfrm>
            <a:off x="838196" y="214519"/>
            <a:ext cx="10515600" cy="699882"/>
          </a:xfrm>
        </p:spPr>
        <p:txBody>
          <a:bodyPr/>
          <a:lstStyle/>
          <a:p>
            <a:r>
              <a:rPr lang="en-US" sz="2000" dirty="0"/>
              <a:t>Effective implementation</a:t>
            </a:r>
            <a:r>
              <a:rPr lang="en-GB" sz="2000" dirty="0"/>
              <a:t>: </a:t>
            </a:r>
            <a:br>
              <a:rPr lang="en-GB" sz="2000" dirty="0"/>
            </a:br>
            <a:r>
              <a:rPr lang="en-US" sz="2000" b="0" dirty="0"/>
              <a:t>Planning and Managing Urban Spatial Development</a:t>
            </a:r>
            <a:endParaRPr lang="en-GB" sz="2000" dirty="0"/>
          </a:p>
        </p:txBody>
      </p:sp>
      <p:sp>
        <p:nvSpPr>
          <p:cNvPr id="5" name="Rectangle 4">
            <a:extLst>
              <a:ext uri="{FF2B5EF4-FFF2-40B4-BE49-F238E27FC236}">
                <a16:creationId xmlns:a16="http://schemas.microsoft.com/office/drawing/2014/main" id="{73B7E3D0-6618-497A-8EA2-039586D21911}"/>
              </a:ext>
            </a:extLst>
          </p:cNvPr>
          <p:cNvSpPr/>
          <p:nvPr/>
        </p:nvSpPr>
        <p:spPr>
          <a:xfrm>
            <a:off x="426332" y="3186623"/>
            <a:ext cx="1741902" cy="954107"/>
          </a:xfrm>
          <a:prstGeom prst="rect">
            <a:avLst/>
          </a:prstGeom>
        </p:spPr>
        <p:txBody>
          <a:bodyPr wrap="square">
            <a:spAutoFit/>
          </a:bodyPr>
          <a:lstStyle/>
          <a:p>
            <a:pPr algn="ctr"/>
            <a:r>
              <a:rPr lang="en-US" sz="1400" b="1" dirty="0">
                <a:solidFill>
                  <a:schemeClr val="bg1"/>
                </a:solidFill>
                <a:latin typeface="Titillium Web" panose="00000400000000000000" pitchFamily="2" charset="0"/>
              </a:rPr>
              <a:t>Planning and Managing Urban Spatial Development</a:t>
            </a:r>
            <a:endParaRPr lang="en-GB" sz="1400" b="1" dirty="0">
              <a:solidFill>
                <a:schemeClr val="bg1"/>
              </a:solidFill>
              <a:latin typeface="Titillium Web" panose="00000400000000000000" pitchFamily="2" charset="0"/>
            </a:endParaRPr>
          </a:p>
        </p:txBody>
      </p:sp>
      <p:sp>
        <p:nvSpPr>
          <p:cNvPr id="7" name="Rectangle: Rounded Corners 6">
            <a:extLst>
              <a:ext uri="{FF2B5EF4-FFF2-40B4-BE49-F238E27FC236}">
                <a16:creationId xmlns:a16="http://schemas.microsoft.com/office/drawing/2014/main" id="{2BBE4E7F-3D8A-4D2A-B548-109C75BDCC6B}"/>
              </a:ext>
            </a:extLst>
          </p:cNvPr>
          <p:cNvSpPr/>
          <p:nvPr/>
        </p:nvSpPr>
        <p:spPr>
          <a:xfrm>
            <a:off x="2912896" y="1431542"/>
            <a:ext cx="4454043" cy="5233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Integrated and balanced territorial development policies</a:t>
            </a:r>
            <a:endParaRPr lang="en-GB" sz="1600" b="1" dirty="0">
              <a:solidFill>
                <a:schemeClr val="tx1"/>
              </a:solidFill>
              <a:latin typeface="Titillium Web" panose="00000400000000000000" pitchFamily="2" charset="0"/>
            </a:endParaRPr>
          </a:p>
        </p:txBody>
      </p:sp>
      <p:sp>
        <p:nvSpPr>
          <p:cNvPr id="8" name="Rectangle: Rounded Corners 7">
            <a:extLst>
              <a:ext uri="{FF2B5EF4-FFF2-40B4-BE49-F238E27FC236}">
                <a16:creationId xmlns:a16="http://schemas.microsoft.com/office/drawing/2014/main" id="{D88D5A89-20E8-4A75-B5F5-1B6F6C315150}"/>
              </a:ext>
            </a:extLst>
          </p:cNvPr>
          <p:cNvSpPr/>
          <p:nvPr/>
        </p:nvSpPr>
        <p:spPr>
          <a:xfrm>
            <a:off x="2882365" y="2261860"/>
            <a:ext cx="4435921" cy="3478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Integrate housing into urban development plans</a:t>
            </a:r>
            <a:endParaRPr lang="en-GB" sz="1600" b="1" dirty="0">
              <a:solidFill>
                <a:schemeClr val="tx1"/>
              </a:solidFill>
              <a:latin typeface="Titillium Web" panose="00000400000000000000" pitchFamily="2" charset="0"/>
            </a:endParaRPr>
          </a:p>
        </p:txBody>
      </p:sp>
      <p:sp>
        <p:nvSpPr>
          <p:cNvPr id="9" name="Rectangle: Rounded Corners 8">
            <a:extLst>
              <a:ext uri="{FF2B5EF4-FFF2-40B4-BE49-F238E27FC236}">
                <a16:creationId xmlns:a16="http://schemas.microsoft.com/office/drawing/2014/main" id="{D454B9AB-F016-4D19-893C-207A1FB41F85}"/>
              </a:ext>
            </a:extLst>
          </p:cNvPr>
          <p:cNvSpPr/>
          <p:nvPr/>
        </p:nvSpPr>
        <p:spPr>
          <a:xfrm>
            <a:off x="2882366" y="2858936"/>
            <a:ext cx="4435921" cy="53161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Inclusion of culture as a priority component of urban planning</a:t>
            </a:r>
            <a:endParaRPr lang="en-GB" sz="1600" b="1" dirty="0">
              <a:solidFill>
                <a:schemeClr val="tx1"/>
              </a:solidFill>
              <a:latin typeface="Titillium Web" panose="00000400000000000000" pitchFamily="2" charset="0"/>
            </a:endParaRPr>
          </a:p>
        </p:txBody>
      </p:sp>
      <p:sp>
        <p:nvSpPr>
          <p:cNvPr id="10" name="Rectangle: Rounded Corners 9">
            <a:extLst>
              <a:ext uri="{FF2B5EF4-FFF2-40B4-BE49-F238E27FC236}">
                <a16:creationId xmlns:a16="http://schemas.microsoft.com/office/drawing/2014/main" id="{6AEFCC99-EAEB-4982-901C-F82E7294E92E}"/>
              </a:ext>
            </a:extLst>
          </p:cNvPr>
          <p:cNvSpPr/>
          <p:nvPr/>
        </p:nvSpPr>
        <p:spPr>
          <a:xfrm>
            <a:off x="2856449" y="3615525"/>
            <a:ext cx="4435920" cy="52014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Planned urban extensions and infill, urban renewal and regeneration of urban areas</a:t>
            </a:r>
            <a:endParaRPr lang="en-GB" sz="1600" b="1" dirty="0">
              <a:solidFill>
                <a:schemeClr val="tx1"/>
              </a:solidFill>
              <a:latin typeface="Titillium Web" panose="00000400000000000000" pitchFamily="2" charset="0"/>
            </a:endParaRPr>
          </a:p>
        </p:txBody>
      </p:sp>
      <p:grpSp>
        <p:nvGrpSpPr>
          <p:cNvPr id="24" name="Group 23">
            <a:extLst>
              <a:ext uri="{FF2B5EF4-FFF2-40B4-BE49-F238E27FC236}">
                <a16:creationId xmlns:a16="http://schemas.microsoft.com/office/drawing/2014/main" id="{82999027-9F0E-43B1-85A1-4FC60B71F841}"/>
              </a:ext>
            </a:extLst>
          </p:cNvPr>
          <p:cNvGrpSpPr/>
          <p:nvPr/>
        </p:nvGrpSpPr>
        <p:grpSpPr>
          <a:xfrm>
            <a:off x="2829586" y="326183"/>
            <a:ext cx="9212691" cy="1721013"/>
            <a:chOff x="3437249" y="2388533"/>
            <a:chExt cx="8510797" cy="1721013"/>
          </a:xfrm>
        </p:grpSpPr>
        <p:sp>
          <p:nvSpPr>
            <p:cNvPr id="11" name="TextBox 10">
              <a:extLst>
                <a:ext uri="{FF2B5EF4-FFF2-40B4-BE49-F238E27FC236}">
                  <a16:creationId xmlns:a16="http://schemas.microsoft.com/office/drawing/2014/main" id="{CD2519BD-53AD-49AA-AC3A-8DA5C86D896C}"/>
                </a:ext>
              </a:extLst>
            </p:cNvPr>
            <p:cNvSpPr txBox="1"/>
            <p:nvPr/>
          </p:nvSpPr>
          <p:spPr>
            <a:xfrm>
              <a:off x="8009432" y="2388533"/>
              <a:ext cx="3938614" cy="1569660"/>
            </a:xfrm>
            <a:custGeom>
              <a:avLst/>
              <a:gdLst>
                <a:gd name="connsiteX0" fmla="*/ 0 w 3938614"/>
                <a:gd name="connsiteY0" fmla="*/ 0 h 1569660"/>
                <a:gd name="connsiteX1" fmla="*/ 602045 w 3938614"/>
                <a:gd name="connsiteY1" fmla="*/ 0 h 1569660"/>
                <a:gd name="connsiteX2" fmla="*/ 1125318 w 3938614"/>
                <a:gd name="connsiteY2" fmla="*/ 0 h 1569660"/>
                <a:gd name="connsiteX3" fmla="*/ 1569819 w 3938614"/>
                <a:gd name="connsiteY3" fmla="*/ 0 h 1569660"/>
                <a:gd name="connsiteX4" fmla="*/ 2171864 w 3938614"/>
                <a:gd name="connsiteY4" fmla="*/ 0 h 1569660"/>
                <a:gd name="connsiteX5" fmla="*/ 2813296 w 3938614"/>
                <a:gd name="connsiteY5" fmla="*/ 0 h 1569660"/>
                <a:gd name="connsiteX6" fmla="*/ 3454727 w 3938614"/>
                <a:gd name="connsiteY6" fmla="*/ 0 h 1569660"/>
                <a:gd name="connsiteX7" fmla="*/ 3938614 w 3938614"/>
                <a:gd name="connsiteY7" fmla="*/ 0 h 1569660"/>
                <a:gd name="connsiteX8" fmla="*/ 3938614 w 3938614"/>
                <a:gd name="connsiteY8" fmla="*/ 491827 h 1569660"/>
                <a:gd name="connsiteX9" fmla="*/ 3938614 w 3938614"/>
                <a:gd name="connsiteY9" fmla="*/ 1046440 h 1569660"/>
                <a:gd name="connsiteX10" fmla="*/ 3938614 w 3938614"/>
                <a:gd name="connsiteY10" fmla="*/ 1569660 h 1569660"/>
                <a:gd name="connsiteX11" fmla="*/ 3336569 w 3938614"/>
                <a:gd name="connsiteY11" fmla="*/ 1569660 h 1569660"/>
                <a:gd name="connsiteX12" fmla="*/ 2773910 w 3938614"/>
                <a:gd name="connsiteY12" fmla="*/ 1569660 h 1569660"/>
                <a:gd name="connsiteX13" fmla="*/ 2132478 w 3938614"/>
                <a:gd name="connsiteY13" fmla="*/ 1569660 h 1569660"/>
                <a:gd name="connsiteX14" fmla="*/ 1530433 w 3938614"/>
                <a:gd name="connsiteY14" fmla="*/ 1569660 h 1569660"/>
                <a:gd name="connsiteX15" fmla="*/ 928388 w 3938614"/>
                <a:gd name="connsiteY15" fmla="*/ 1569660 h 1569660"/>
                <a:gd name="connsiteX16" fmla="*/ 0 w 3938614"/>
                <a:gd name="connsiteY16" fmla="*/ 1569660 h 1569660"/>
                <a:gd name="connsiteX17" fmla="*/ 0 w 3938614"/>
                <a:gd name="connsiteY17" fmla="*/ 1062137 h 1569660"/>
                <a:gd name="connsiteX18" fmla="*/ 0 w 3938614"/>
                <a:gd name="connsiteY18" fmla="*/ 554613 h 1569660"/>
                <a:gd name="connsiteX19" fmla="*/ 0 w 3938614"/>
                <a:gd name="connsiteY19"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8614" h="1569660" fill="none" extrusionOk="0">
                  <a:moveTo>
                    <a:pt x="0" y="0"/>
                  </a:moveTo>
                  <a:cubicBezTo>
                    <a:pt x="197398" y="-10504"/>
                    <a:pt x="480201" y="41868"/>
                    <a:pt x="602045" y="0"/>
                  </a:cubicBezTo>
                  <a:cubicBezTo>
                    <a:pt x="723889" y="-41868"/>
                    <a:pt x="889684" y="61432"/>
                    <a:pt x="1125318" y="0"/>
                  </a:cubicBezTo>
                  <a:cubicBezTo>
                    <a:pt x="1360952" y="-61432"/>
                    <a:pt x="1420704" y="28902"/>
                    <a:pt x="1569819" y="0"/>
                  </a:cubicBezTo>
                  <a:cubicBezTo>
                    <a:pt x="1718934" y="-28902"/>
                    <a:pt x="1934538" y="51735"/>
                    <a:pt x="2171864" y="0"/>
                  </a:cubicBezTo>
                  <a:cubicBezTo>
                    <a:pt x="2409191" y="-51735"/>
                    <a:pt x="2620036" y="3929"/>
                    <a:pt x="2813296" y="0"/>
                  </a:cubicBezTo>
                  <a:cubicBezTo>
                    <a:pt x="3006556" y="-3929"/>
                    <a:pt x="3158759" y="5365"/>
                    <a:pt x="3454727" y="0"/>
                  </a:cubicBezTo>
                  <a:cubicBezTo>
                    <a:pt x="3750695" y="-5365"/>
                    <a:pt x="3734411" y="48577"/>
                    <a:pt x="3938614" y="0"/>
                  </a:cubicBezTo>
                  <a:cubicBezTo>
                    <a:pt x="3987365" y="119106"/>
                    <a:pt x="3929349" y="294987"/>
                    <a:pt x="3938614" y="491827"/>
                  </a:cubicBezTo>
                  <a:cubicBezTo>
                    <a:pt x="3947879" y="688667"/>
                    <a:pt x="3936247" y="923537"/>
                    <a:pt x="3938614" y="1046440"/>
                  </a:cubicBezTo>
                  <a:cubicBezTo>
                    <a:pt x="3940981" y="1169343"/>
                    <a:pt x="3883546" y="1421111"/>
                    <a:pt x="3938614" y="1569660"/>
                  </a:cubicBezTo>
                  <a:cubicBezTo>
                    <a:pt x="3813836" y="1588759"/>
                    <a:pt x="3632543" y="1512266"/>
                    <a:pt x="3336569" y="1569660"/>
                  </a:cubicBezTo>
                  <a:cubicBezTo>
                    <a:pt x="3040596" y="1627054"/>
                    <a:pt x="2999066" y="1544485"/>
                    <a:pt x="2773910" y="1569660"/>
                  </a:cubicBezTo>
                  <a:cubicBezTo>
                    <a:pt x="2548754" y="1594835"/>
                    <a:pt x="2374968" y="1499387"/>
                    <a:pt x="2132478" y="1569660"/>
                  </a:cubicBezTo>
                  <a:cubicBezTo>
                    <a:pt x="1889988" y="1639933"/>
                    <a:pt x="1675059" y="1532672"/>
                    <a:pt x="1530433" y="1569660"/>
                  </a:cubicBezTo>
                  <a:cubicBezTo>
                    <a:pt x="1385808" y="1606648"/>
                    <a:pt x="1106225" y="1501950"/>
                    <a:pt x="928388" y="1569660"/>
                  </a:cubicBezTo>
                  <a:cubicBezTo>
                    <a:pt x="750552" y="1637370"/>
                    <a:pt x="391961" y="1472062"/>
                    <a:pt x="0" y="1569660"/>
                  </a:cubicBezTo>
                  <a:cubicBezTo>
                    <a:pt x="-18601" y="1370192"/>
                    <a:pt x="29690" y="1300929"/>
                    <a:pt x="0" y="1062137"/>
                  </a:cubicBezTo>
                  <a:cubicBezTo>
                    <a:pt x="-29690" y="823345"/>
                    <a:pt x="24754" y="728662"/>
                    <a:pt x="0" y="554613"/>
                  </a:cubicBezTo>
                  <a:cubicBezTo>
                    <a:pt x="-24754" y="380564"/>
                    <a:pt x="24029" y="174214"/>
                    <a:pt x="0" y="0"/>
                  </a:cubicBezTo>
                  <a:close/>
                </a:path>
                <a:path w="3938614" h="1569660" stroke="0" extrusionOk="0">
                  <a:moveTo>
                    <a:pt x="0" y="0"/>
                  </a:moveTo>
                  <a:cubicBezTo>
                    <a:pt x="281340" y="-26463"/>
                    <a:pt x="309962" y="14389"/>
                    <a:pt x="602045" y="0"/>
                  </a:cubicBezTo>
                  <a:cubicBezTo>
                    <a:pt x="894128" y="-14389"/>
                    <a:pt x="948500" y="56561"/>
                    <a:pt x="1125318" y="0"/>
                  </a:cubicBezTo>
                  <a:cubicBezTo>
                    <a:pt x="1302136" y="-56561"/>
                    <a:pt x="1553415" y="18891"/>
                    <a:pt x="1766750" y="0"/>
                  </a:cubicBezTo>
                  <a:cubicBezTo>
                    <a:pt x="1980085" y="-18891"/>
                    <a:pt x="2076648" y="21941"/>
                    <a:pt x="2211250" y="0"/>
                  </a:cubicBezTo>
                  <a:cubicBezTo>
                    <a:pt x="2345852" y="-21941"/>
                    <a:pt x="2579860" y="18035"/>
                    <a:pt x="2773910" y="0"/>
                  </a:cubicBezTo>
                  <a:cubicBezTo>
                    <a:pt x="2967960" y="-18035"/>
                    <a:pt x="3225983" y="59262"/>
                    <a:pt x="3415341" y="0"/>
                  </a:cubicBezTo>
                  <a:cubicBezTo>
                    <a:pt x="3604699" y="-59262"/>
                    <a:pt x="3829277" y="38427"/>
                    <a:pt x="3938614" y="0"/>
                  </a:cubicBezTo>
                  <a:cubicBezTo>
                    <a:pt x="3964826" y="202999"/>
                    <a:pt x="3907575" y="360407"/>
                    <a:pt x="3938614" y="523220"/>
                  </a:cubicBezTo>
                  <a:cubicBezTo>
                    <a:pt x="3969653" y="686033"/>
                    <a:pt x="3897150" y="888025"/>
                    <a:pt x="3938614" y="1077833"/>
                  </a:cubicBezTo>
                  <a:cubicBezTo>
                    <a:pt x="3980078" y="1267641"/>
                    <a:pt x="3920169" y="1426900"/>
                    <a:pt x="3938614" y="1569660"/>
                  </a:cubicBezTo>
                  <a:cubicBezTo>
                    <a:pt x="3783334" y="1593027"/>
                    <a:pt x="3696451" y="1566564"/>
                    <a:pt x="3494113" y="1569660"/>
                  </a:cubicBezTo>
                  <a:cubicBezTo>
                    <a:pt x="3291775" y="1572756"/>
                    <a:pt x="3083872" y="1554043"/>
                    <a:pt x="2931454" y="1569660"/>
                  </a:cubicBezTo>
                  <a:cubicBezTo>
                    <a:pt x="2779036" y="1585277"/>
                    <a:pt x="2589533" y="1503235"/>
                    <a:pt x="2368795" y="1569660"/>
                  </a:cubicBezTo>
                  <a:cubicBezTo>
                    <a:pt x="2148057" y="1636085"/>
                    <a:pt x="2061399" y="1549533"/>
                    <a:pt x="1924294" y="1569660"/>
                  </a:cubicBezTo>
                  <a:cubicBezTo>
                    <a:pt x="1787189" y="1589787"/>
                    <a:pt x="1564530" y="1564587"/>
                    <a:pt x="1401021" y="1569660"/>
                  </a:cubicBezTo>
                  <a:cubicBezTo>
                    <a:pt x="1237512" y="1574733"/>
                    <a:pt x="1099985" y="1517946"/>
                    <a:pt x="877748" y="1569660"/>
                  </a:cubicBezTo>
                  <a:cubicBezTo>
                    <a:pt x="655511" y="1621374"/>
                    <a:pt x="412314" y="1494854"/>
                    <a:pt x="0" y="1569660"/>
                  </a:cubicBezTo>
                  <a:cubicBezTo>
                    <a:pt x="-8532" y="1367558"/>
                    <a:pt x="14064" y="1274445"/>
                    <a:pt x="0" y="1077833"/>
                  </a:cubicBezTo>
                  <a:cubicBezTo>
                    <a:pt x="-14064" y="881221"/>
                    <a:pt x="37851" y="773495"/>
                    <a:pt x="0" y="570310"/>
                  </a:cubicBezTo>
                  <a:cubicBezTo>
                    <a:pt x="-37851" y="367125"/>
                    <a:pt x="65285" y="263986"/>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200" b="1" dirty="0">
                  <a:latin typeface="Titillium Web" panose="00000400000000000000" pitchFamily="2" charset="0"/>
                </a:rPr>
                <a:t>20: </a:t>
              </a:r>
              <a:r>
                <a:rPr lang="en-GB" sz="1200" dirty="0">
                  <a:latin typeface="Titillium Web" panose="00000400000000000000" pitchFamily="2" charset="0"/>
                </a:rPr>
                <a:t>Does the country have a National Urban Policy or Regional Development Plan that (a) responds to population dynamics, (b) ensures balanced territorial development, and (c) increase in local fiscal space. </a:t>
              </a:r>
            </a:p>
            <a:p>
              <a:endParaRPr lang="en-GB" sz="1200" dirty="0">
                <a:latin typeface="Titillium Web" panose="00000400000000000000" pitchFamily="2" charset="0"/>
              </a:endParaRPr>
            </a:p>
            <a:p>
              <a:r>
                <a:rPr lang="en-GB" sz="1200" b="1" dirty="0">
                  <a:latin typeface="Titillium Web" panose="00000400000000000000" pitchFamily="2" charset="0"/>
                </a:rPr>
                <a:t>62:</a:t>
              </a:r>
              <a:r>
                <a:rPr lang="en-GB" sz="1200" dirty="0">
                  <a:latin typeface="Titillium Web" panose="00000400000000000000" pitchFamily="2" charset="0"/>
                </a:rPr>
                <a:t> Number of countries, regional governments, and cities in which plans and designs are publicly accessible to residents (on-line) and can be consulted at all times</a:t>
              </a:r>
            </a:p>
          </p:txBody>
        </p:sp>
        <p:grpSp>
          <p:nvGrpSpPr>
            <p:cNvPr id="20" name="Group 19">
              <a:extLst>
                <a:ext uri="{FF2B5EF4-FFF2-40B4-BE49-F238E27FC236}">
                  <a16:creationId xmlns:a16="http://schemas.microsoft.com/office/drawing/2014/main" id="{7AE3B839-8B22-4544-A509-4524F7D70AC9}"/>
                </a:ext>
              </a:extLst>
            </p:cNvPr>
            <p:cNvGrpSpPr/>
            <p:nvPr/>
          </p:nvGrpSpPr>
          <p:grpSpPr>
            <a:xfrm>
              <a:off x="3437249" y="3460966"/>
              <a:ext cx="4572183" cy="648580"/>
              <a:chOff x="3362639" y="6663239"/>
              <a:chExt cx="4572183" cy="648580"/>
            </a:xfrm>
          </p:grpSpPr>
          <p:cxnSp>
            <p:nvCxnSpPr>
              <p:cNvPr id="15" name="Straight Connector 14">
                <a:extLst>
                  <a:ext uri="{FF2B5EF4-FFF2-40B4-BE49-F238E27FC236}">
                    <a16:creationId xmlns:a16="http://schemas.microsoft.com/office/drawing/2014/main" id="{2E2F8961-82A2-4831-843F-456A81FF2398}"/>
                  </a:ext>
                </a:extLst>
              </p:cNvPr>
              <p:cNvCxnSpPr>
                <a:cxnSpLocks/>
                <a:stCxn id="17" idx="3"/>
              </p:cNvCxnSpPr>
              <p:nvPr/>
            </p:nvCxnSpPr>
            <p:spPr>
              <a:xfrm>
                <a:off x="7634715" y="6987529"/>
                <a:ext cx="300107"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D195F08-5C64-4109-994E-D41EA30C962F}"/>
                  </a:ext>
                </a:extLst>
              </p:cNvPr>
              <p:cNvSpPr/>
              <p:nvPr/>
            </p:nvSpPr>
            <p:spPr>
              <a:xfrm>
                <a:off x="3362639" y="6663239"/>
                <a:ext cx="4272076" cy="648580"/>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cxnSp>
        <p:nvCxnSpPr>
          <p:cNvPr id="23" name="Straight Connector 22">
            <a:extLst>
              <a:ext uri="{FF2B5EF4-FFF2-40B4-BE49-F238E27FC236}">
                <a16:creationId xmlns:a16="http://schemas.microsoft.com/office/drawing/2014/main" id="{29395244-BDB3-4339-935A-FE28088C6797}"/>
              </a:ext>
            </a:extLst>
          </p:cNvPr>
          <p:cNvCxnSpPr>
            <a:cxnSpLocks/>
            <a:stCxn id="3" idx="6"/>
          </p:cNvCxnSpPr>
          <p:nvPr/>
        </p:nvCxnSpPr>
        <p:spPr>
          <a:xfrm>
            <a:off x="2255385" y="3428999"/>
            <a:ext cx="379531" cy="1"/>
          </a:xfrm>
          <a:prstGeom prst="line">
            <a:avLst/>
          </a:prstGeom>
          <a:ln w="25400" cap="rnd">
            <a:solidFill>
              <a:schemeClr val="accent5">
                <a:lumMod val="50000"/>
              </a:schemeClr>
            </a:solidFill>
            <a:prstDash val="sysDash"/>
            <a:round/>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B457D48-8F65-4A1E-9508-579068795FD4}"/>
              </a:ext>
            </a:extLst>
          </p:cNvPr>
          <p:cNvCxnSpPr>
            <a:cxnSpLocks/>
          </p:cNvCxnSpPr>
          <p:nvPr/>
        </p:nvCxnSpPr>
        <p:spPr>
          <a:xfrm>
            <a:off x="2634916" y="1749838"/>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39ADA5-5C72-4372-A80D-CF68E31A0EB7}"/>
              </a:ext>
            </a:extLst>
          </p:cNvPr>
          <p:cNvCxnSpPr>
            <a:cxnSpLocks/>
          </p:cNvCxnSpPr>
          <p:nvPr/>
        </p:nvCxnSpPr>
        <p:spPr>
          <a:xfrm>
            <a:off x="2643166" y="235911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2443FCD-8EFC-4DF0-B6A3-211C3AF03817}"/>
              </a:ext>
            </a:extLst>
          </p:cNvPr>
          <p:cNvCxnSpPr>
            <a:cxnSpLocks/>
          </p:cNvCxnSpPr>
          <p:nvPr/>
        </p:nvCxnSpPr>
        <p:spPr>
          <a:xfrm>
            <a:off x="2634916" y="3801313"/>
            <a:ext cx="284951" cy="14305"/>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A05951B-1396-4E8F-B68F-F86DE079340C}"/>
              </a:ext>
            </a:extLst>
          </p:cNvPr>
          <p:cNvCxnSpPr>
            <a:cxnSpLocks/>
          </p:cNvCxnSpPr>
          <p:nvPr/>
        </p:nvCxnSpPr>
        <p:spPr>
          <a:xfrm>
            <a:off x="2666624" y="6237116"/>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9709A31-607A-40F3-BF57-BAD0CD2C9DB7}"/>
              </a:ext>
            </a:extLst>
          </p:cNvPr>
          <p:cNvCxnSpPr>
            <a:cxnSpLocks/>
          </p:cNvCxnSpPr>
          <p:nvPr/>
        </p:nvCxnSpPr>
        <p:spPr>
          <a:xfrm>
            <a:off x="2634916" y="1765255"/>
            <a:ext cx="0" cy="4471861"/>
          </a:xfrm>
          <a:prstGeom prst="line">
            <a:avLst/>
          </a:prstGeom>
          <a:ln w="25400" cap="rnd">
            <a:solidFill>
              <a:schemeClr val="accent5">
                <a:lumMod val="50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7CC83268-7092-4D7D-A353-5F0899A82086}"/>
              </a:ext>
            </a:extLst>
          </p:cNvPr>
          <p:cNvSpPr/>
          <p:nvPr/>
        </p:nvSpPr>
        <p:spPr>
          <a:xfrm>
            <a:off x="2882367" y="4351964"/>
            <a:ext cx="4435920" cy="6982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Improved capacity for urban planning and design, and training for urban planners at all levels of government</a:t>
            </a:r>
            <a:endParaRPr lang="en-GB" sz="1600" b="1" dirty="0">
              <a:solidFill>
                <a:schemeClr val="tx1"/>
              </a:solidFill>
              <a:latin typeface="Titillium Web" panose="00000400000000000000" pitchFamily="2" charset="0"/>
            </a:endParaRPr>
          </a:p>
        </p:txBody>
      </p:sp>
      <p:sp>
        <p:nvSpPr>
          <p:cNvPr id="35" name="Rectangle: Rounded Corners 34">
            <a:extLst>
              <a:ext uri="{FF2B5EF4-FFF2-40B4-BE49-F238E27FC236}">
                <a16:creationId xmlns:a16="http://schemas.microsoft.com/office/drawing/2014/main" id="{CB2BABB2-5D16-458B-BFF2-9E027AC10411}"/>
              </a:ext>
            </a:extLst>
          </p:cNvPr>
          <p:cNvSpPr/>
          <p:nvPr/>
        </p:nvSpPr>
        <p:spPr>
          <a:xfrm>
            <a:off x="2888157" y="5184468"/>
            <a:ext cx="4435920" cy="53629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Strengthening the role of small and intermediate cities and towns</a:t>
            </a:r>
            <a:endParaRPr lang="en-GB" sz="1600" b="1" dirty="0">
              <a:solidFill>
                <a:schemeClr val="tx1"/>
              </a:solidFill>
              <a:latin typeface="Titillium Web" panose="00000400000000000000" pitchFamily="2" charset="0"/>
            </a:endParaRPr>
          </a:p>
        </p:txBody>
      </p:sp>
      <p:cxnSp>
        <p:nvCxnSpPr>
          <p:cNvPr id="37" name="Straight Connector 36">
            <a:extLst>
              <a:ext uri="{FF2B5EF4-FFF2-40B4-BE49-F238E27FC236}">
                <a16:creationId xmlns:a16="http://schemas.microsoft.com/office/drawing/2014/main" id="{1D714191-5286-4D04-B380-3C2B69D9EA68}"/>
              </a:ext>
            </a:extLst>
          </p:cNvPr>
          <p:cNvCxnSpPr>
            <a:cxnSpLocks/>
          </p:cNvCxnSpPr>
          <p:nvPr/>
        </p:nvCxnSpPr>
        <p:spPr>
          <a:xfrm>
            <a:off x="2643166" y="3042382"/>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CB3804-F35D-41DA-B7AC-1469997305F0}"/>
              </a:ext>
            </a:extLst>
          </p:cNvPr>
          <p:cNvCxnSpPr>
            <a:cxnSpLocks/>
          </p:cNvCxnSpPr>
          <p:nvPr/>
        </p:nvCxnSpPr>
        <p:spPr>
          <a:xfrm>
            <a:off x="2666624" y="4564994"/>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3472894B-CA76-4DD2-85AB-9AFA152D4561}"/>
              </a:ext>
            </a:extLst>
          </p:cNvPr>
          <p:cNvSpPr/>
          <p:nvPr/>
        </p:nvSpPr>
        <p:spPr>
          <a:xfrm>
            <a:off x="2888157" y="5985438"/>
            <a:ext cx="4435920" cy="53629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Promote sustainable multimodal public transport systems including non-motorized options</a:t>
            </a:r>
            <a:endParaRPr lang="en-GB" sz="1600" b="1" dirty="0">
              <a:solidFill>
                <a:schemeClr val="tx1"/>
              </a:solidFill>
              <a:latin typeface="Titillium Web" panose="00000400000000000000" pitchFamily="2" charset="0"/>
            </a:endParaRPr>
          </a:p>
        </p:txBody>
      </p:sp>
      <p:cxnSp>
        <p:nvCxnSpPr>
          <p:cNvPr id="28" name="Straight Connector 27">
            <a:extLst>
              <a:ext uri="{FF2B5EF4-FFF2-40B4-BE49-F238E27FC236}">
                <a16:creationId xmlns:a16="http://schemas.microsoft.com/office/drawing/2014/main" id="{72762955-B6F3-452A-8662-37D7D2FD46DE}"/>
              </a:ext>
            </a:extLst>
          </p:cNvPr>
          <p:cNvCxnSpPr>
            <a:cxnSpLocks/>
          </p:cNvCxnSpPr>
          <p:nvPr/>
        </p:nvCxnSpPr>
        <p:spPr>
          <a:xfrm>
            <a:off x="2666624" y="5390355"/>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E4C9B17B-2100-47FF-90AD-0A660F06118C}"/>
              </a:ext>
            </a:extLst>
          </p:cNvPr>
          <p:cNvGrpSpPr/>
          <p:nvPr/>
        </p:nvGrpSpPr>
        <p:grpSpPr>
          <a:xfrm>
            <a:off x="974483" y="2557111"/>
            <a:ext cx="645598" cy="645598"/>
            <a:chOff x="192598" y="5132807"/>
            <a:chExt cx="645598" cy="645598"/>
          </a:xfrm>
        </p:grpSpPr>
        <p:sp>
          <p:nvSpPr>
            <p:cNvPr id="39" name="Oval 38">
              <a:extLst>
                <a:ext uri="{FF2B5EF4-FFF2-40B4-BE49-F238E27FC236}">
                  <a16:creationId xmlns:a16="http://schemas.microsoft.com/office/drawing/2014/main" id="{6D7B2E8B-0866-46C4-B274-338A3F97FE10}"/>
                </a:ext>
              </a:extLst>
            </p:cNvPr>
            <p:cNvSpPr/>
            <p:nvPr/>
          </p:nvSpPr>
          <p:spPr>
            <a:xfrm>
              <a:off x="192598" y="5132807"/>
              <a:ext cx="645598" cy="6455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descr="Group brainstorm">
              <a:extLst>
                <a:ext uri="{FF2B5EF4-FFF2-40B4-BE49-F238E27FC236}">
                  <a16:creationId xmlns:a16="http://schemas.microsoft.com/office/drawing/2014/main" id="{50EE7CF0-5E2F-489A-8623-3F6B7BE519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875" y="5166084"/>
              <a:ext cx="579045" cy="579045"/>
            </a:xfrm>
            <a:prstGeom prst="rect">
              <a:avLst/>
            </a:prstGeom>
          </p:spPr>
        </p:pic>
      </p:grpSp>
      <p:sp>
        <p:nvSpPr>
          <p:cNvPr id="29" name="TextBox 28">
            <a:extLst>
              <a:ext uri="{FF2B5EF4-FFF2-40B4-BE49-F238E27FC236}">
                <a16:creationId xmlns:a16="http://schemas.microsoft.com/office/drawing/2014/main" id="{14777148-80C5-4783-8538-373CCD8D1AAC}"/>
              </a:ext>
            </a:extLst>
          </p:cNvPr>
          <p:cNvSpPr txBox="1"/>
          <p:nvPr/>
        </p:nvSpPr>
        <p:spPr>
          <a:xfrm>
            <a:off x="7847995" y="2191696"/>
            <a:ext cx="4194282" cy="461665"/>
          </a:xfrm>
          <a:custGeom>
            <a:avLst/>
            <a:gdLst>
              <a:gd name="connsiteX0" fmla="*/ 0 w 4194282"/>
              <a:gd name="connsiteY0" fmla="*/ 0 h 461665"/>
              <a:gd name="connsiteX1" fmla="*/ 557240 w 4194282"/>
              <a:gd name="connsiteY1" fmla="*/ 0 h 461665"/>
              <a:gd name="connsiteX2" fmla="*/ 1198366 w 4194282"/>
              <a:gd name="connsiteY2" fmla="*/ 0 h 461665"/>
              <a:gd name="connsiteX3" fmla="*/ 1671721 w 4194282"/>
              <a:gd name="connsiteY3" fmla="*/ 0 h 461665"/>
              <a:gd name="connsiteX4" fmla="*/ 2354790 w 4194282"/>
              <a:gd name="connsiteY4" fmla="*/ 0 h 461665"/>
              <a:gd name="connsiteX5" fmla="*/ 2870087 w 4194282"/>
              <a:gd name="connsiteY5" fmla="*/ 0 h 461665"/>
              <a:gd name="connsiteX6" fmla="*/ 3427328 w 4194282"/>
              <a:gd name="connsiteY6" fmla="*/ 0 h 461665"/>
              <a:gd name="connsiteX7" fmla="*/ 4194282 w 4194282"/>
              <a:gd name="connsiteY7" fmla="*/ 0 h 461665"/>
              <a:gd name="connsiteX8" fmla="*/ 4194282 w 4194282"/>
              <a:gd name="connsiteY8" fmla="*/ 461665 h 461665"/>
              <a:gd name="connsiteX9" fmla="*/ 3595099 w 4194282"/>
              <a:gd name="connsiteY9" fmla="*/ 461665 h 461665"/>
              <a:gd name="connsiteX10" fmla="*/ 3037859 w 4194282"/>
              <a:gd name="connsiteY10" fmla="*/ 461665 h 461665"/>
              <a:gd name="connsiteX11" fmla="*/ 2564504 w 4194282"/>
              <a:gd name="connsiteY11" fmla="*/ 461665 h 461665"/>
              <a:gd name="connsiteX12" fmla="*/ 1923378 w 4194282"/>
              <a:gd name="connsiteY12" fmla="*/ 461665 h 461665"/>
              <a:gd name="connsiteX13" fmla="*/ 1408080 w 4194282"/>
              <a:gd name="connsiteY13" fmla="*/ 461665 h 461665"/>
              <a:gd name="connsiteX14" fmla="*/ 850840 w 4194282"/>
              <a:gd name="connsiteY14" fmla="*/ 461665 h 461665"/>
              <a:gd name="connsiteX15" fmla="*/ 0 w 4194282"/>
              <a:gd name="connsiteY15" fmla="*/ 461665 h 461665"/>
              <a:gd name="connsiteX16" fmla="*/ 0 w 4194282"/>
              <a:gd name="connsiteY1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94282" h="461665" fill="none" extrusionOk="0">
                <a:moveTo>
                  <a:pt x="0" y="0"/>
                </a:moveTo>
                <a:cubicBezTo>
                  <a:pt x="170856" y="-65442"/>
                  <a:pt x="397675" y="20677"/>
                  <a:pt x="557240" y="0"/>
                </a:cubicBezTo>
                <a:cubicBezTo>
                  <a:pt x="716805" y="-20677"/>
                  <a:pt x="1055405" y="970"/>
                  <a:pt x="1198366" y="0"/>
                </a:cubicBezTo>
                <a:cubicBezTo>
                  <a:pt x="1341327" y="-970"/>
                  <a:pt x="1512900" y="20465"/>
                  <a:pt x="1671721" y="0"/>
                </a:cubicBezTo>
                <a:cubicBezTo>
                  <a:pt x="1830543" y="-20465"/>
                  <a:pt x="2119415" y="23454"/>
                  <a:pt x="2354790" y="0"/>
                </a:cubicBezTo>
                <a:cubicBezTo>
                  <a:pt x="2590165" y="-23454"/>
                  <a:pt x="2619051" y="49260"/>
                  <a:pt x="2870087" y="0"/>
                </a:cubicBezTo>
                <a:cubicBezTo>
                  <a:pt x="3121123" y="-49260"/>
                  <a:pt x="3215531" y="61521"/>
                  <a:pt x="3427328" y="0"/>
                </a:cubicBezTo>
                <a:cubicBezTo>
                  <a:pt x="3639125" y="-61521"/>
                  <a:pt x="4007777" y="84710"/>
                  <a:pt x="4194282" y="0"/>
                </a:cubicBezTo>
                <a:cubicBezTo>
                  <a:pt x="4217702" y="141801"/>
                  <a:pt x="4172847" y="304642"/>
                  <a:pt x="4194282" y="461665"/>
                </a:cubicBezTo>
                <a:cubicBezTo>
                  <a:pt x="3943574" y="472085"/>
                  <a:pt x="3836360" y="404223"/>
                  <a:pt x="3595099" y="461665"/>
                </a:cubicBezTo>
                <a:cubicBezTo>
                  <a:pt x="3353838" y="519107"/>
                  <a:pt x="3314525" y="451474"/>
                  <a:pt x="3037859" y="461665"/>
                </a:cubicBezTo>
                <a:cubicBezTo>
                  <a:pt x="2761193" y="471856"/>
                  <a:pt x="2753313" y="456874"/>
                  <a:pt x="2564504" y="461665"/>
                </a:cubicBezTo>
                <a:cubicBezTo>
                  <a:pt x="2375695" y="466456"/>
                  <a:pt x="2072825" y="424676"/>
                  <a:pt x="1923378" y="461665"/>
                </a:cubicBezTo>
                <a:cubicBezTo>
                  <a:pt x="1773931" y="498654"/>
                  <a:pt x="1622955" y="444485"/>
                  <a:pt x="1408080" y="461665"/>
                </a:cubicBezTo>
                <a:cubicBezTo>
                  <a:pt x="1193205" y="478845"/>
                  <a:pt x="1103176" y="426344"/>
                  <a:pt x="850840" y="461665"/>
                </a:cubicBezTo>
                <a:cubicBezTo>
                  <a:pt x="598504" y="496986"/>
                  <a:pt x="220529" y="420773"/>
                  <a:pt x="0" y="461665"/>
                </a:cubicBezTo>
                <a:cubicBezTo>
                  <a:pt x="-40015" y="277647"/>
                  <a:pt x="44326" y="218534"/>
                  <a:pt x="0" y="0"/>
                </a:cubicBezTo>
                <a:close/>
              </a:path>
              <a:path w="4194282" h="461665" stroke="0" extrusionOk="0">
                <a:moveTo>
                  <a:pt x="0" y="0"/>
                </a:moveTo>
                <a:cubicBezTo>
                  <a:pt x="210450" y="-54976"/>
                  <a:pt x="421579" y="21760"/>
                  <a:pt x="641126" y="0"/>
                </a:cubicBezTo>
                <a:cubicBezTo>
                  <a:pt x="860673" y="-21760"/>
                  <a:pt x="1050164" y="56291"/>
                  <a:pt x="1198366" y="0"/>
                </a:cubicBezTo>
                <a:cubicBezTo>
                  <a:pt x="1346568" y="-56291"/>
                  <a:pt x="1682153" y="81444"/>
                  <a:pt x="1881435" y="0"/>
                </a:cubicBezTo>
                <a:cubicBezTo>
                  <a:pt x="2080717" y="-81444"/>
                  <a:pt x="2137385" y="20721"/>
                  <a:pt x="2354790" y="0"/>
                </a:cubicBezTo>
                <a:cubicBezTo>
                  <a:pt x="2572196" y="-20721"/>
                  <a:pt x="2682347" y="10452"/>
                  <a:pt x="2953973" y="0"/>
                </a:cubicBezTo>
                <a:cubicBezTo>
                  <a:pt x="3225599" y="-10452"/>
                  <a:pt x="3451777" y="41922"/>
                  <a:pt x="3637042" y="0"/>
                </a:cubicBezTo>
                <a:cubicBezTo>
                  <a:pt x="3822307" y="-41922"/>
                  <a:pt x="3999861" y="16542"/>
                  <a:pt x="4194282" y="0"/>
                </a:cubicBezTo>
                <a:cubicBezTo>
                  <a:pt x="4233807" y="124209"/>
                  <a:pt x="4178790" y="328233"/>
                  <a:pt x="4194282" y="461665"/>
                </a:cubicBezTo>
                <a:cubicBezTo>
                  <a:pt x="4047565" y="513385"/>
                  <a:pt x="3808781" y="421205"/>
                  <a:pt x="3511213" y="461665"/>
                </a:cubicBezTo>
                <a:cubicBezTo>
                  <a:pt x="3213645" y="502125"/>
                  <a:pt x="3170630" y="413210"/>
                  <a:pt x="2995916" y="461665"/>
                </a:cubicBezTo>
                <a:cubicBezTo>
                  <a:pt x="2821202" y="510120"/>
                  <a:pt x="2709005" y="447289"/>
                  <a:pt x="2480618" y="461665"/>
                </a:cubicBezTo>
                <a:cubicBezTo>
                  <a:pt x="2252231" y="476041"/>
                  <a:pt x="2119720" y="435162"/>
                  <a:pt x="1881435" y="461665"/>
                </a:cubicBezTo>
                <a:cubicBezTo>
                  <a:pt x="1643150" y="488168"/>
                  <a:pt x="1468542" y="442295"/>
                  <a:pt x="1282252" y="461665"/>
                </a:cubicBezTo>
                <a:cubicBezTo>
                  <a:pt x="1095962" y="481035"/>
                  <a:pt x="906641" y="434683"/>
                  <a:pt x="808897" y="461665"/>
                </a:cubicBezTo>
                <a:cubicBezTo>
                  <a:pt x="711154" y="488647"/>
                  <a:pt x="324706" y="424269"/>
                  <a:pt x="0" y="461665"/>
                </a:cubicBezTo>
                <a:cubicBezTo>
                  <a:pt x="-49773" y="348225"/>
                  <a:pt x="40664" y="223730"/>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200" b="1" dirty="0">
                <a:latin typeface="Titillium Web" panose="00000400000000000000" pitchFamily="2" charset="0"/>
              </a:rPr>
              <a:t>13: </a:t>
            </a:r>
            <a:r>
              <a:rPr lang="en-GB" sz="1200" dirty="0">
                <a:latin typeface="Titillium Web" panose="00000400000000000000" pitchFamily="2" charset="0"/>
              </a:rPr>
              <a:t>Proportion of urban population living in slums, informal settlements or inadequate housing.</a:t>
            </a:r>
            <a:endParaRPr lang="en-US" sz="1200" dirty="0">
              <a:latin typeface="Titillium Web" panose="00000400000000000000" pitchFamily="2" charset="0"/>
            </a:endParaRPr>
          </a:p>
        </p:txBody>
      </p:sp>
      <p:sp>
        <p:nvSpPr>
          <p:cNvPr id="38" name="TextBox 37">
            <a:extLst>
              <a:ext uri="{FF2B5EF4-FFF2-40B4-BE49-F238E27FC236}">
                <a16:creationId xmlns:a16="http://schemas.microsoft.com/office/drawing/2014/main" id="{5882DEB7-32AF-43EC-B643-178766118518}"/>
              </a:ext>
            </a:extLst>
          </p:cNvPr>
          <p:cNvSpPr txBox="1"/>
          <p:nvPr/>
        </p:nvSpPr>
        <p:spPr>
          <a:xfrm>
            <a:off x="7876441" y="2796616"/>
            <a:ext cx="4263434" cy="830997"/>
          </a:xfrm>
          <a:custGeom>
            <a:avLst/>
            <a:gdLst>
              <a:gd name="connsiteX0" fmla="*/ 0 w 4263434"/>
              <a:gd name="connsiteY0" fmla="*/ 0 h 830997"/>
              <a:gd name="connsiteX1" fmla="*/ 575564 w 4263434"/>
              <a:gd name="connsiteY1" fmla="*/ 0 h 830997"/>
              <a:gd name="connsiteX2" fmla="*/ 1065859 w 4263434"/>
              <a:gd name="connsiteY2" fmla="*/ 0 h 830997"/>
              <a:gd name="connsiteX3" fmla="*/ 1470885 w 4263434"/>
              <a:gd name="connsiteY3" fmla="*/ 0 h 830997"/>
              <a:gd name="connsiteX4" fmla="*/ 2046448 w 4263434"/>
              <a:gd name="connsiteY4" fmla="*/ 0 h 830997"/>
              <a:gd name="connsiteX5" fmla="*/ 2664646 w 4263434"/>
              <a:gd name="connsiteY5" fmla="*/ 0 h 830997"/>
              <a:gd name="connsiteX6" fmla="*/ 3282844 w 4263434"/>
              <a:gd name="connsiteY6" fmla="*/ 0 h 830997"/>
              <a:gd name="connsiteX7" fmla="*/ 4263434 w 4263434"/>
              <a:gd name="connsiteY7" fmla="*/ 0 h 830997"/>
              <a:gd name="connsiteX8" fmla="*/ 4263434 w 4263434"/>
              <a:gd name="connsiteY8" fmla="*/ 398879 h 830997"/>
              <a:gd name="connsiteX9" fmla="*/ 4263434 w 4263434"/>
              <a:gd name="connsiteY9" fmla="*/ 830997 h 830997"/>
              <a:gd name="connsiteX10" fmla="*/ 3815773 w 4263434"/>
              <a:gd name="connsiteY10" fmla="*/ 830997 h 830997"/>
              <a:gd name="connsiteX11" fmla="*/ 3282844 w 4263434"/>
              <a:gd name="connsiteY11" fmla="*/ 830997 h 830997"/>
              <a:gd name="connsiteX12" fmla="*/ 2749915 w 4263434"/>
              <a:gd name="connsiteY12" fmla="*/ 830997 h 830997"/>
              <a:gd name="connsiteX13" fmla="*/ 2131717 w 4263434"/>
              <a:gd name="connsiteY13" fmla="*/ 830997 h 830997"/>
              <a:gd name="connsiteX14" fmla="*/ 1556153 w 4263434"/>
              <a:gd name="connsiteY14" fmla="*/ 830997 h 830997"/>
              <a:gd name="connsiteX15" fmla="*/ 980590 w 4263434"/>
              <a:gd name="connsiteY15" fmla="*/ 830997 h 830997"/>
              <a:gd name="connsiteX16" fmla="*/ 490295 w 4263434"/>
              <a:gd name="connsiteY16" fmla="*/ 830997 h 830997"/>
              <a:gd name="connsiteX17" fmla="*/ 0 w 4263434"/>
              <a:gd name="connsiteY17" fmla="*/ 830997 h 830997"/>
              <a:gd name="connsiteX18" fmla="*/ 0 w 4263434"/>
              <a:gd name="connsiteY18" fmla="*/ 432118 h 830997"/>
              <a:gd name="connsiteX19" fmla="*/ 0 w 4263434"/>
              <a:gd name="connsiteY19"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63434" h="830997" fill="none" extrusionOk="0">
                <a:moveTo>
                  <a:pt x="0" y="0"/>
                </a:moveTo>
                <a:cubicBezTo>
                  <a:pt x="223601" y="-30824"/>
                  <a:pt x="305968" y="44514"/>
                  <a:pt x="575564" y="0"/>
                </a:cubicBezTo>
                <a:cubicBezTo>
                  <a:pt x="845160" y="-44514"/>
                  <a:pt x="915499" y="31865"/>
                  <a:pt x="1065859" y="0"/>
                </a:cubicBezTo>
                <a:cubicBezTo>
                  <a:pt x="1216219" y="-31865"/>
                  <a:pt x="1384194" y="14949"/>
                  <a:pt x="1470885" y="0"/>
                </a:cubicBezTo>
                <a:cubicBezTo>
                  <a:pt x="1557576" y="-14949"/>
                  <a:pt x="1864631" y="45093"/>
                  <a:pt x="2046448" y="0"/>
                </a:cubicBezTo>
                <a:cubicBezTo>
                  <a:pt x="2228265" y="-45093"/>
                  <a:pt x="2392463" y="18967"/>
                  <a:pt x="2664646" y="0"/>
                </a:cubicBezTo>
                <a:cubicBezTo>
                  <a:pt x="2936829" y="-18967"/>
                  <a:pt x="3016973" y="62137"/>
                  <a:pt x="3282844" y="0"/>
                </a:cubicBezTo>
                <a:cubicBezTo>
                  <a:pt x="3548715" y="-62137"/>
                  <a:pt x="3978467" y="59024"/>
                  <a:pt x="4263434" y="0"/>
                </a:cubicBezTo>
                <a:cubicBezTo>
                  <a:pt x="4300108" y="83710"/>
                  <a:pt x="4234518" y="311067"/>
                  <a:pt x="4263434" y="398879"/>
                </a:cubicBezTo>
                <a:cubicBezTo>
                  <a:pt x="4292350" y="486691"/>
                  <a:pt x="4211859" y="714753"/>
                  <a:pt x="4263434" y="830997"/>
                </a:cubicBezTo>
                <a:cubicBezTo>
                  <a:pt x="4066589" y="843496"/>
                  <a:pt x="3929101" y="826145"/>
                  <a:pt x="3815773" y="830997"/>
                </a:cubicBezTo>
                <a:cubicBezTo>
                  <a:pt x="3702445" y="835849"/>
                  <a:pt x="3548316" y="776350"/>
                  <a:pt x="3282844" y="830997"/>
                </a:cubicBezTo>
                <a:cubicBezTo>
                  <a:pt x="3017372" y="885644"/>
                  <a:pt x="2868986" y="828648"/>
                  <a:pt x="2749915" y="830997"/>
                </a:cubicBezTo>
                <a:cubicBezTo>
                  <a:pt x="2630844" y="833346"/>
                  <a:pt x="2274467" y="822408"/>
                  <a:pt x="2131717" y="830997"/>
                </a:cubicBezTo>
                <a:cubicBezTo>
                  <a:pt x="1988967" y="839586"/>
                  <a:pt x="1793124" y="798977"/>
                  <a:pt x="1556153" y="830997"/>
                </a:cubicBezTo>
                <a:cubicBezTo>
                  <a:pt x="1319182" y="863017"/>
                  <a:pt x="1104094" y="785096"/>
                  <a:pt x="980590" y="830997"/>
                </a:cubicBezTo>
                <a:cubicBezTo>
                  <a:pt x="857086" y="876898"/>
                  <a:pt x="682804" y="810828"/>
                  <a:pt x="490295" y="830997"/>
                </a:cubicBezTo>
                <a:cubicBezTo>
                  <a:pt x="297786" y="851166"/>
                  <a:pt x="188945" y="826888"/>
                  <a:pt x="0" y="830997"/>
                </a:cubicBezTo>
                <a:cubicBezTo>
                  <a:pt x="-45260" y="642905"/>
                  <a:pt x="24579" y="559293"/>
                  <a:pt x="0" y="432118"/>
                </a:cubicBezTo>
                <a:cubicBezTo>
                  <a:pt x="-24579" y="304943"/>
                  <a:pt x="15094" y="122185"/>
                  <a:pt x="0" y="0"/>
                </a:cubicBezTo>
                <a:close/>
              </a:path>
              <a:path w="4263434" h="830997" stroke="0" extrusionOk="0">
                <a:moveTo>
                  <a:pt x="0" y="0"/>
                </a:moveTo>
                <a:cubicBezTo>
                  <a:pt x="262178" y="-36678"/>
                  <a:pt x="389875" y="7110"/>
                  <a:pt x="575564" y="0"/>
                </a:cubicBezTo>
                <a:cubicBezTo>
                  <a:pt x="761253" y="-7110"/>
                  <a:pt x="942327" y="38549"/>
                  <a:pt x="1065859" y="0"/>
                </a:cubicBezTo>
                <a:cubicBezTo>
                  <a:pt x="1189391" y="-38549"/>
                  <a:pt x="1391886" y="40929"/>
                  <a:pt x="1684056" y="0"/>
                </a:cubicBezTo>
                <a:cubicBezTo>
                  <a:pt x="1976226" y="-40929"/>
                  <a:pt x="1922130" y="17248"/>
                  <a:pt x="2089083" y="0"/>
                </a:cubicBezTo>
                <a:cubicBezTo>
                  <a:pt x="2256036" y="-17248"/>
                  <a:pt x="2419726" y="48593"/>
                  <a:pt x="2622012" y="0"/>
                </a:cubicBezTo>
                <a:cubicBezTo>
                  <a:pt x="2824298" y="-48593"/>
                  <a:pt x="3076412" y="39533"/>
                  <a:pt x="3240210" y="0"/>
                </a:cubicBezTo>
                <a:cubicBezTo>
                  <a:pt x="3404008" y="-39533"/>
                  <a:pt x="3495715" y="19094"/>
                  <a:pt x="3730505" y="0"/>
                </a:cubicBezTo>
                <a:cubicBezTo>
                  <a:pt x="3965296" y="-19094"/>
                  <a:pt x="4081457" y="57940"/>
                  <a:pt x="4263434" y="0"/>
                </a:cubicBezTo>
                <a:cubicBezTo>
                  <a:pt x="4306285" y="179024"/>
                  <a:pt x="4253955" y="273579"/>
                  <a:pt x="4263434" y="423808"/>
                </a:cubicBezTo>
                <a:cubicBezTo>
                  <a:pt x="4272913" y="574037"/>
                  <a:pt x="4258384" y="655234"/>
                  <a:pt x="4263434" y="830997"/>
                </a:cubicBezTo>
                <a:cubicBezTo>
                  <a:pt x="4156228" y="833767"/>
                  <a:pt x="3951845" y="821170"/>
                  <a:pt x="3858408" y="830997"/>
                </a:cubicBezTo>
                <a:cubicBezTo>
                  <a:pt x="3764971" y="840824"/>
                  <a:pt x="3565689" y="815516"/>
                  <a:pt x="3325479" y="830997"/>
                </a:cubicBezTo>
                <a:cubicBezTo>
                  <a:pt x="3085269" y="846478"/>
                  <a:pt x="2908579" y="775587"/>
                  <a:pt x="2792549" y="830997"/>
                </a:cubicBezTo>
                <a:cubicBezTo>
                  <a:pt x="2676519" y="886407"/>
                  <a:pt x="2589348" y="805039"/>
                  <a:pt x="2387523" y="830997"/>
                </a:cubicBezTo>
                <a:cubicBezTo>
                  <a:pt x="2185698" y="856955"/>
                  <a:pt x="2014114" y="797618"/>
                  <a:pt x="1897228" y="830997"/>
                </a:cubicBezTo>
                <a:cubicBezTo>
                  <a:pt x="1780343" y="864376"/>
                  <a:pt x="1610925" y="820133"/>
                  <a:pt x="1406933" y="830997"/>
                </a:cubicBezTo>
                <a:cubicBezTo>
                  <a:pt x="1202942" y="841861"/>
                  <a:pt x="1030910" y="829306"/>
                  <a:pt x="788735" y="830997"/>
                </a:cubicBezTo>
                <a:cubicBezTo>
                  <a:pt x="546560" y="832688"/>
                  <a:pt x="339036" y="800278"/>
                  <a:pt x="0" y="830997"/>
                </a:cubicBezTo>
                <a:cubicBezTo>
                  <a:pt x="-27107" y="742570"/>
                  <a:pt x="12662" y="618993"/>
                  <a:pt x="0" y="423808"/>
                </a:cubicBezTo>
                <a:cubicBezTo>
                  <a:pt x="-12662" y="228623"/>
                  <a:pt x="34040" y="92456"/>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200" b="1" dirty="0">
                <a:latin typeface="Titillium Web" panose="00000400000000000000" pitchFamily="2" charset="0"/>
              </a:rPr>
              <a:t>17: </a:t>
            </a:r>
            <a:r>
              <a:rPr lang="en-GB" sz="1200" dirty="0">
                <a:latin typeface="Titillium Web" panose="00000400000000000000" pitchFamily="2" charset="0"/>
              </a:rPr>
              <a:t>Total expenditure (public and private) per capita spent on the preservation, protection and conservation of all cultural and natural heritage, by type of heritage, level of government, type of expenditure  and type of private funding</a:t>
            </a:r>
            <a:endParaRPr lang="en-US" sz="1200" dirty="0">
              <a:latin typeface="Titillium Web" panose="00000400000000000000" pitchFamily="2" charset="0"/>
            </a:endParaRPr>
          </a:p>
        </p:txBody>
      </p:sp>
      <p:sp>
        <p:nvSpPr>
          <p:cNvPr id="42" name="TextBox 41">
            <a:extLst>
              <a:ext uri="{FF2B5EF4-FFF2-40B4-BE49-F238E27FC236}">
                <a16:creationId xmlns:a16="http://schemas.microsoft.com/office/drawing/2014/main" id="{44D589B1-DFF3-49E7-A610-0A5D79787177}"/>
              </a:ext>
            </a:extLst>
          </p:cNvPr>
          <p:cNvSpPr txBox="1"/>
          <p:nvPr/>
        </p:nvSpPr>
        <p:spPr>
          <a:xfrm>
            <a:off x="7898849" y="3801313"/>
            <a:ext cx="4241026" cy="1200329"/>
          </a:xfrm>
          <a:custGeom>
            <a:avLst/>
            <a:gdLst>
              <a:gd name="connsiteX0" fmla="*/ 0 w 4241026"/>
              <a:gd name="connsiteY0" fmla="*/ 0 h 1200329"/>
              <a:gd name="connsiteX1" fmla="*/ 487718 w 4241026"/>
              <a:gd name="connsiteY1" fmla="*/ 0 h 1200329"/>
              <a:gd name="connsiteX2" fmla="*/ 1060257 w 4241026"/>
              <a:gd name="connsiteY2" fmla="*/ 0 h 1200329"/>
              <a:gd name="connsiteX3" fmla="*/ 1675205 w 4241026"/>
              <a:gd name="connsiteY3" fmla="*/ 0 h 1200329"/>
              <a:gd name="connsiteX4" fmla="*/ 2290154 w 4241026"/>
              <a:gd name="connsiteY4" fmla="*/ 0 h 1200329"/>
              <a:gd name="connsiteX5" fmla="*/ 2905103 w 4241026"/>
              <a:gd name="connsiteY5" fmla="*/ 0 h 1200329"/>
              <a:gd name="connsiteX6" fmla="*/ 3350411 w 4241026"/>
              <a:gd name="connsiteY6" fmla="*/ 0 h 1200329"/>
              <a:gd name="connsiteX7" fmla="*/ 3753308 w 4241026"/>
              <a:gd name="connsiteY7" fmla="*/ 0 h 1200329"/>
              <a:gd name="connsiteX8" fmla="*/ 4241026 w 4241026"/>
              <a:gd name="connsiteY8" fmla="*/ 0 h 1200329"/>
              <a:gd name="connsiteX9" fmla="*/ 4241026 w 4241026"/>
              <a:gd name="connsiteY9" fmla="*/ 388106 h 1200329"/>
              <a:gd name="connsiteX10" fmla="*/ 4241026 w 4241026"/>
              <a:gd name="connsiteY10" fmla="*/ 752206 h 1200329"/>
              <a:gd name="connsiteX11" fmla="*/ 4241026 w 4241026"/>
              <a:gd name="connsiteY11" fmla="*/ 1200329 h 1200329"/>
              <a:gd name="connsiteX12" fmla="*/ 3795718 w 4241026"/>
              <a:gd name="connsiteY12" fmla="*/ 1200329 h 1200329"/>
              <a:gd name="connsiteX13" fmla="*/ 3223180 w 4241026"/>
              <a:gd name="connsiteY13" fmla="*/ 1200329 h 1200329"/>
              <a:gd name="connsiteX14" fmla="*/ 2735462 w 4241026"/>
              <a:gd name="connsiteY14" fmla="*/ 1200329 h 1200329"/>
              <a:gd name="connsiteX15" fmla="*/ 2247744 w 4241026"/>
              <a:gd name="connsiteY15" fmla="*/ 1200329 h 1200329"/>
              <a:gd name="connsiteX16" fmla="*/ 1802436 w 4241026"/>
              <a:gd name="connsiteY16" fmla="*/ 1200329 h 1200329"/>
              <a:gd name="connsiteX17" fmla="*/ 1229898 w 4241026"/>
              <a:gd name="connsiteY17" fmla="*/ 1200329 h 1200329"/>
              <a:gd name="connsiteX18" fmla="*/ 657359 w 4241026"/>
              <a:gd name="connsiteY18" fmla="*/ 1200329 h 1200329"/>
              <a:gd name="connsiteX19" fmla="*/ 0 w 4241026"/>
              <a:gd name="connsiteY19" fmla="*/ 1200329 h 1200329"/>
              <a:gd name="connsiteX20" fmla="*/ 0 w 4241026"/>
              <a:gd name="connsiteY20" fmla="*/ 836229 h 1200329"/>
              <a:gd name="connsiteX21" fmla="*/ 0 w 4241026"/>
              <a:gd name="connsiteY21" fmla="*/ 412113 h 1200329"/>
              <a:gd name="connsiteX22" fmla="*/ 0 w 4241026"/>
              <a:gd name="connsiteY2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41026" h="1200329" fill="none" extrusionOk="0">
                <a:moveTo>
                  <a:pt x="0" y="0"/>
                </a:moveTo>
                <a:cubicBezTo>
                  <a:pt x="195071" y="-42289"/>
                  <a:pt x="365136" y="38474"/>
                  <a:pt x="487718" y="0"/>
                </a:cubicBezTo>
                <a:cubicBezTo>
                  <a:pt x="610300" y="-38474"/>
                  <a:pt x="840658" y="57131"/>
                  <a:pt x="1060257" y="0"/>
                </a:cubicBezTo>
                <a:cubicBezTo>
                  <a:pt x="1279856" y="-57131"/>
                  <a:pt x="1409434" y="48350"/>
                  <a:pt x="1675205" y="0"/>
                </a:cubicBezTo>
                <a:cubicBezTo>
                  <a:pt x="1940976" y="-48350"/>
                  <a:pt x="2036474" y="11764"/>
                  <a:pt x="2290154" y="0"/>
                </a:cubicBezTo>
                <a:cubicBezTo>
                  <a:pt x="2543834" y="-11764"/>
                  <a:pt x="2767706" y="30477"/>
                  <a:pt x="2905103" y="0"/>
                </a:cubicBezTo>
                <a:cubicBezTo>
                  <a:pt x="3042500" y="-30477"/>
                  <a:pt x="3234739" y="42021"/>
                  <a:pt x="3350411" y="0"/>
                </a:cubicBezTo>
                <a:cubicBezTo>
                  <a:pt x="3466083" y="-42021"/>
                  <a:pt x="3598940" y="7227"/>
                  <a:pt x="3753308" y="0"/>
                </a:cubicBezTo>
                <a:cubicBezTo>
                  <a:pt x="3907676" y="-7227"/>
                  <a:pt x="4129076" y="46205"/>
                  <a:pt x="4241026" y="0"/>
                </a:cubicBezTo>
                <a:cubicBezTo>
                  <a:pt x="4281619" y="163074"/>
                  <a:pt x="4214209" y="297195"/>
                  <a:pt x="4241026" y="388106"/>
                </a:cubicBezTo>
                <a:cubicBezTo>
                  <a:pt x="4267843" y="479017"/>
                  <a:pt x="4212109" y="638214"/>
                  <a:pt x="4241026" y="752206"/>
                </a:cubicBezTo>
                <a:cubicBezTo>
                  <a:pt x="4269943" y="866198"/>
                  <a:pt x="4204240" y="1086231"/>
                  <a:pt x="4241026" y="1200329"/>
                </a:cubicBezTo>
                <a:cubicBezTo>
                  <a:pt x="4108308" y="1204411"/>
                  <a:pt x="3921000" y="1175168"/>
                  <a:pt x="3795718" y="1200329"/>
                </a:cubicBezTo>
                <a:cubicBezTo>
                  <a:pt x="3670436" y="1225490"/>
                  <a:pt x="3383259" y="1142608"/>
                  <a:pt x="3223180" y="1200329"/>
                </a:cubicBezTo>
                <a:cubicBezTo>
                  <a:pt x="3063101" y="1258050"/>
                  <a:pt x="2938689" y="1186384"/>
                  <a:pt x="2735462" y="1200329"/>
                </a:cubicBezTo>
                <a:cubicBezTo>
                  <a:pt x="2532235" y="1214274"/>
                  <a:pt x="2439126" y="1160028"/>
                  <a:pt x="2247744" y="1200329"/>
                </a:cubicBezTo>
                <a:cubicBezTo>
                  <a:pt x="2056362" y="1240630"/>
                  <a:pt x="1912493" y="1150811"/>
                  <a:pt x="1802436" y="1200329"/>
                </a:cubicBezTo>
                <a:cubicBezTo>
                  <a:pt x="1692379" y="1249847"/>
                  <a:pt x="1358962" y="1172778"/>
                  <a:pt x="1229898" y="1200329"/>
                </a:cubicBezTo>
                <a:cubicBezTo>
                  <a:pt x="1100834" y="1227880"/>
                  <a:pt x="772660" y="1199399"/>
                  <a:pt x="657359" y="1200329"/>
                </a:cubicBezTo>
                <a:cubicBezTo>
                  <a:pt x="542058" y="1201259"/>
                  <a:pt x="250358" y="1176444"/>
                  <a:pt x="0" y="1200329"/>
                </a:cubicBezTo>
                <a:cubicBezTo>
                  <a:pt x="-31610" y="1114847"/>
                  <a:pt x="27597" y="973464"/>
                  <a:pt x="0" y="836229"/>
                </a:cubicBezTo>
                <a:cubicBezTo>
                  <a:pt x="-27597" y="698994"/>
                  <a:pt x="36816" y="526806"/>
                  <a:pt x="0" y="412113"/>
                </a:cubicBezTo>
                <a:cubicBezTo>
                  <a:pt x="-36816" y="297420"/>
                  <a:pt x="37835" y="121878"/>
                  <a:pt x="0" y="0"/>
                </a:cubicBezTo>
                <a:close/>
              </a:path>
              <a:path w="4241026" h="1200329" stroke="0" extrusionOk="0">
                <a:moveTo>
                  <a:pt x="0" y="0"/>
                </a:moveTo>
                <a:cubicBezTo>
                  <a:pt x="189296" y="-23432"/>
                  <a:pt x="435090" y="45645"/>
                  <a:pt x="572539" y="0"/>
                </a:cubicBezTo>
                <a:cubicBezTo>
                  <a:pt x="709988" y="-45645"/>
                  <a:pt x="840800" y="24993"/>
                  <a:pt x="1060257" y="0"/>
                </a:cubicBezTo>
                <a:cubicBezTo>
                  <a:pt x="1279714" y="-24993"/>
                  <a:pt x="1373681" y="12390"/>
                  <a:pt x="1675205" y="0"/>
                </a:cubicBezTo>
                <a:cubicBezTo>
                  <a:pt x="1976729" y="-12390"/>
                  <a:pt x="1886570" y="25106"/>
                  <a:pt x="2078103" y="0"/>
                </a:cubicBezTo>
                <a:cubicBezTo>
                  <a:pt x="2269636" y="-25106"/>
                  <a:pt x="2500266" y="18682"/>
                  <a:pt x="2608231" y="0"/>
                </a:cubicBezTo>
                <a:cubicBezTo>
                  <a:pt x="2716196" y="-18682"/>
                  <a:pt x="2982435" y="16737"/>
                  <a:pt x="3223180" y="0"/>
                </a:cubicBezTo>
                <a:cubicBezTo>
                  <a:pt x="3463925" y="-16737"/>
                  <a:pt x="3586313" y="31384"/>
                  <a:pt x="3710898" y="0"/>
                </a:cubicBezTo>
                <a:cubicBezTo>
                  <a:pt x="3835483" y="-31384"/>
                  <a:pt x="4064764" y="24828"/>
                  <a:pt x="4241026" y="0"/>
                </a:cubicBezTo>
                <a:cubicBezTo>
                  <a:pt x="4259082" y="191836"/>
                  <a:pt x="4234229" y="216269"/>
                  <a:pt x="4241026" y="412113"/>
                </a:cubicBezTo>
                <a:cubicBezTo>
                  <a:pt x="4247823" y="607957"/>
                  <a:pt x="4208694" y="680117"/>
                  <a:pt x="4241026" y="788216"/>
                </a:cubicBezTo>
                <a:cubicBezTo>
                  <a:pt x="4273358" y="896315"/>
                  <a:pt x="4207471" y="1086643"/>
                  <a:pt x="4241026" y="1200329"/>
                </a:cubicBezTo>
                <a:cubicBezTo>
                  <a:pt x="4074834" y="1236197"/>
                  <a:pt x="3989135" y="1179037"/>
                  <a:pt x="3838129" y="1200329"/>
                </a:cubicBezTo>
                <a:cubicBezTo>
                  <a:pt x="3687123" y="1221621"/>
                  <a:pt x="3557301" y="1177783"/>
                  <a:pt x="3308000" y="1200329"/>
                </a:cubicBezTo>
                <a:cubicBezTo>
                  <a:pt x="3058699" y="1222875"/>
                  <a:pt x="3023910" y="1181759"/>
                  <a:pt x="2905103" y="1200329"/>
                </a:cubicBezTo>
                <a:cubicBezTo>
                  <a:pt x="2786296" y="1218899"/>
                  <a:pt x="2619865" y="1176096"/>
                  <a:pt x="2417385" y="1200329"/>
                </a:cubicBezTo>
                <a:cubicBezTo>
                  <a:pt x="2214905" y="1224562"/>
                  <a:pt x="2097384" y="1179140"/>
                  <a:pt x="1929667" y="1200329"/>
                </a:cubicBezTo>
                <a:cubicBezTo>
                  <a:pt x="1761950" y="1221518"/>
                  <a:pt x="1514927" y="1150113"/>
                  <a:pt x="1314718" y="1200329"/>
                </a:cubicBezTo>
                <a:cubicBezTo>
                  <a:pt x="1114509" y="1250545"/>
                  <a:pt x="974736" y="1159389"/>
                  <a:pt x="869410" y="1200329"/>
                </a:cubicBezTo>
                <a:cubicBezTo>
                  <a:pt x="764084" y="1241269"/>
                  <a:pt x="309555" y="1129732"/>
                  <a:pt x="0" y="1200329"/>
                </a:cubicBezTo>
                <a:cubicBezTo>
                  <a:pt x="-12358" y="1058685"/>
                  <a:pt x="34373" y="979930"/>
                  <a:pt x="0" y="836229"/>
                </a:cubicBezTo>
                <a:cubicBezTo>
                  <a:pt x="-34373" y="692528"/>
                  <a:pt x="38203" y="595957"/>
                  <a:pt x="0" y="424116"/>
                </a:cubicBezTo>
                <a:cubicBezTo>
                  <a:pt x="-38203" y="252275"/>
                  <a:pt x="25550" y="205127"/>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200" b="1" dirty="0">
                <a:latin typeface="Titillium Web" panose="00000400000000000000" pitchFamily="2" charset="0"/>
              </a:rPr>
              <a:t>28: </a:t>
            </a:r>
            <a:r>
              <a:rPr lang="en-US" sz="1200" dirty="0">
                <a:latin typeface="Titillium Web" panose="00000400000000000000" pitchFamily="2" charset="0"/>
              </a:rPr>
              <a:t>Population Density</a:t>
            </a:r>
          </a:p>
          <a:p>
            <a:endParaRPr lang="en-US" sz="1200" dirty="0">
              <a:latin typeface="Titillium Web" panose="00000400000000000000" pitchFamily="2" charset="0"/>
            </a:endParaRPr>
          </a:p>
          <a:p>
            <a:r>
              <a:rPr lang="en-US" sz="1200" b="1" dirty="0">
                <a:latin typeface="Titillium Web" panose="00000400000000000000" pitchFamily="2" charset="0"/>
              </a:rPr>
              <a:t>29: </a:t>
            </a:r>
            <a:r>
              <a:rPr lang="en-US" sz="1200" dirty="0">
                <a:latin typeface="Titillium Web" panose="00000400000000000000" pitchFamily="2" charset="0"/>
              </a:rPr>
              <a:t>Land-use mix</a:t>
            </a:r>
          </a:p>
          <a:p>
            <a:endParaRPr lang="en-US" sz="1200" dirty="0">
              <a:latin typeface="Titillium Web" panose="00000400000000000000" pitchFamily="2" charset="0"/>
            </a:endParaRPr>
          </a:p>
          <a:p>
            <a:r>
              <a:rPr lang="en-US" sz="1200" b="1" dirty="0">
                <a:latin typeface="Titillium Web" panose="00000400000000000000" pitchFamily="2" charset="0"/>
              </a:rPr>
              <a:t>63:  </a:t>
            </a:r>
            <a:r>
              <a:rPr lang="en-US" sz="1200" dirty="0">
                <a:latin typeface="Titillium Web" panose="00000400000000000000" pitchFamily="2" charset="0"/>
              </a:rPr>
              <a:t>Number and percent of new population “accommodated” in a plan or city extension</a:t>
            </a:r>
          </a:p>
        </p:txBody>
      </p:sp>
      <p:sp>
        <p:nvSpPr>
          <p:cNvPr id="43" name="Rectangle 42">
            <a:extLst>
              <a:ext uri="{FF2B5EF4-FFF2-40B4-BE49-F238E27FC236}">
                <a16:creationId xmlns:a16="http://schemas.microsoft.com/office/drawing/2014/main" id="{4BFCA99C-68AE-4E7A-A036-EE0CC244FDB9}"/>
              </a:ext>
            </a:extLst>
          </p:cNvPr>
          <p:cNvSpPr/>
          <p:nvPr/>
        </p:nvSpPr>
        <p:spPr>
          <a:xfrm>
            <a:off x="2844648" y="2148798"/>
            <a:ext cx="4624400" cy="648580"/>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16042F39-BD2C-4C3B-B9E3-3843F2C6503C}"/>
              </a:ext>
            </a:extLst>
          </p:cNvPr>
          <p:cNvSpPr/>
          <p:nvPr/>
        </p:nvSpPr>
        <p:spPr>
          <a:xfrm>
            <a:off x="2803266" y="2837143"/>
            <a:ext cx="4691426" cy="648580"/>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FD4B650B-B6EC-40AF-BFFF-D94CDFE275FC}"/>
              </a:ext>
            </a:extLst>
          </p:cNvPr>
          <p:cNvSpPr/>
          <p:nvPr/>
        </p:nvSpPr>
        <p:spPr>
          <a:xfrm>
            <a:off x="2777391" y="3564853"/>
            <a:ext cx="4717302" cy="648580"/>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6" name="Straight Connector 45">
            <a:extLst>
              <a:ext uri="{FF2B5EF4-FFF2-40B4-BE49-F238E27FC236}">
                <a16:creationId xmlns:a16="http://schemas.microsoft.com/office/drawing/2014/main" id="{B5CD4C01-A138-441E-8ADD-8E77F5513537}"/>
              </a:ext>
            </a:extLst>
          </p:cNvPr>
          <p:cNvCxnSpPr>
            <a:cxnSpLocks/>
          </p:cNvCxnSpPr>
          <p:nvPr/>
        </p:nvCxnSpPr>
        <p:spPr>
          <a:xfrm>
            <a:off x="7496093" y="2397160"/>
            <a:ext cx="324857"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77394C2-FD5E-4A1D-A4BA-340D9B7A3699}"/>
              </a:ext>
            </a:extLst>
          </p:cNvPr>
          <p:cNvCxnSpPr>
            <a:cxnSpLocks/>
          </p:cNvCxnSpPr>
          <p:nvPr/>
        </p:nvCxnSpPr>
        <p:spPr>
          <a:xfrm>
            <a:off x="7523138" y="3127469"/>
            <a:ext cx="324857"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95CB15-B551-40C9-86D2-FDF19725C877}"/>
              </a:ext>
            </a:extLst>
          </p:cNvPr>
          <p:cNvCxnSpPr>
            <a:cxnSpLocks/>
          </p:cNvCxnSpPr>
          <p:nvPr/>
        </p:nvCxnSpPr>
        <p:spPr>
          <a:xfrm>
            <a:off x="7517101" y="3959413"/>
            <a:ext cx="359340"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C85CC8A-6B2D-41DE-9642-23BA53FFE244}"/>
              </a:ext>
            </a:extLst>
          </p:cNvPr>
          <p:cNvSpPr txBox="1"/>
          <p:nvPr/>
        </p:nvSpPr>
        <p:spPr>
          <a:xfrm>
            <a:off x="7898849" y="5251855"/>
            <a:ext cx="4143424" cy="276999"/>
          </a:xfrm>
          <a:custGeom>
            <a:avLst/>
            <a:gdLst>
              <a:gd name="connsiteX0" fmla="*/ 0 w 4143424"/>
              <a:gd name="connsiteY0" fmla="*/ 0 h 276999"/>
              <a:gd name="connsiteX1" fmla="*/ 550483 w 4143424"/>
              <a:gd name="connsiteY1" fmla="*/ 0 h 276999"/>
              <a:gd name="connsiteX2" fmla="*/ 1183835 w 4143424"/>
              <a:gd name="connsiteY2" fmla="*/ 0 h 276999"/>
              <a:gd name="connsiteX3" fmla="*/ 1651450 w 4143424"/>
              <a:gd name="connsiteY3" fmla="*/ 0 h 276999"/>
              <a:gd name="connsiteX4" fmla="*/ 2326237 w 4143424"/>
              <a:gd name="connsiteY4" fmla="*/ 0 h 276999"/>
              <a:gd name="connsiteX5" fmla="*/ 2835286 w 4143424"/>
              <a:gd name="connsiteY5" fmla="*/ 0 h 276999"/>
              <a:gd name="connsiteX6" fmla="*/ 3385769 w 4143424"/>
              <a:gd name="connsiteY6" fmla="*/ 0 h 276999"/>
              <a:gd name="connsiteX7" fmla="*/ 4143424 w 4143424"/>
              <a:gd name="connsiteY7" fmla="*/ 0 h 276999"/>
              <a:gd name="connsiteX8" fmla="*/ 4143424 w 4143424"/>
              <a:gd name="connsiteY8" fmla="*/ 276999 h 276999"/>
              <a:gd name="connsiteX9" fmla="*/ 3551506 w 4143424"/>
              <a:gd name="connsiteY9" fmla="*/ 276999 h 276999"/>
              <a:gd name="connsiteX10" fmla="*/ 3001023 w 4143424"/>
              <a:gd name="connsiteY10" fmla="*/ 276999 h 276999"/>
              <a:gd name="connsiteX11" fmla="*/ 2533408 w 4143424"/>
              <a:gd name="connsiteY11" fmla="*/ 276999 h 276999"/>
              <a:gd name="connsiteX12" fmla="*/ 1900056 w 4143424"/>
              <a:gd name="connsiteY12" fmla="*/ 276999 h 276999"/>
              <a:gd name="connsiteX13" fmla="*/ 1391007 w 4143424"/>
              <a:gd name="connsiteY13" fmla="*/ 276999 h 276999"/>
              <a:gd name="connsiteX14" fmla="*/ 840523 w 4143424"/>
              <a:gd name="connsiteY14" fmla="*/ 276999 h 276999"/>
              <a:gd name="connsiteX15" fmla="*/ 0 w 4143424"/>
              <a:gd name="connsiteY15" fmla="*/ 276999 h 276999"/>
              <a:gd name="connsiteX16" fmla="*/ 0 w 4143424"/>
              <a:gd name="connsiteY16"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43424" h="276999" fill="none" extrusionOk="0">
                <a:moveTo>
                  <a:pt x="0" y="0"/>
                </a:moveTo>
                <a:cubicBezTo>
                  <a:pt x="232017" y="-29771"/>
                  <a:pt x="388143" y="1375"/>
                  <a:pt x="550483" y="0"/>
                </a:cubicBezTo>
                <a:cubicBezTo>
                  <a:pt x="712823" y="-1375"/>
                  <a:pt x="1024132" y="32988"/>
                  <a:pt x="1183835" y="0"/>
                </a:cubicBezTo>
                <a:cubicBezTo>
                  <a:pt x="1343538" y="-32988"/>
                  <a:pt x="1537311" y="28550"/>
                  <a:pt x="1651450" y="0"/>
                </a:cubicBezTo>
                <a:cubicBezTo>
                  <a:pt x="1765590" y="-28550"/>
                  <a:pt x="2147788" y="61149"/>
                  <a:pt x="2326237" y="0"/>
                </a:cubicBezTo>
                <a:cubicBezTo>
                  <a:pt x="2504686" y="-61149"/>
                  <a:pt x="2657032" y="17842"/>
                  <a:pt x="2835286" y="0"/>
                </a:cubicBezTo>
                <a:cubicBezTo>
                  <a:pt x="3013540" y="-17842"/>
                  <a:pt x="3228134" y="28481"/>
                  <a:pt x="3385769" y="0"/>
                </a:cubicBezTo>
                <a:cubicBezTo>
                  <a:pt x="3543404" y="-28481"/>
                  <a:pt x="3824504" y="43482"/>
                  <a:pt x="4143424" y="0"/>
                </a:cubicBezTo>
                <a:cubicBezTo>
                  <a:pt x="4155764" y="71381"/>
                  <a:pt x="4121989" y="209555"/>
                  <a:pt x="4143424" y="276999"/>
                </a:cubicBezTo>
                <a:cubicBezTo>
                  <a:pt x="3852769" y="318214"/>
                  <a:pt x="3707592" y="230448"/>
                  <a:pt x="3551506" y="276999"/>
                </a:cubicBezTo>
                <a:cubicBezTo>
                  <a:pt x="3395420" y="323550"/>
                  <a:pt x="3217632" y="274012"/>
                  <a:pt x="3001023" y="276999"/>
                </a:cubicBezTo>
                <a:cubicBezTo>
                  <a:pt x="2784414" y="279986"/>
                  <a:pt x="2696017" y="254404"/>
                  <a:pt x="2533408" y="276999"/>
                </a:cubicBezTo>
                <a:cubicBezTo>
                  <a:pt x="2370799" y="299594"/>
                  <a:pt x="2124926" y="273642"/>
                  <a:pt x="1900056" y="276999"/>
                </a:cubicBezTo>
                <a:cubicBezTo>
                  <a:pt x="1675186" y="280356"/>
                  <a:pt x="1501161" y="267378"/>
                  <a:pt x="1391007" y="276999"/>
                </a:cubicBezTo>
                <a:cubicBezTo>
                  <a:pt x="1280853" y="286620"/>
                  <a:pt x="971661" y="244169"/>
                  <a:pt x="840523" y="276999"/>
                </a:cubicBezTo>
                <a:cubicBezTo>
                  <a:pt x="709385" y="309829"/>
                  <a:pt x="187164" y="239095"/>
                  <a:pt x="0" y="276999"/>
                </a:cubicBezTo>
                <a:cubicBezTo>
                  <a:pt x="-28935" y="194585"/>
                  <a:pt x="11086" y="58684"/>
                  <a:pt x="0" y="0"/>
                </a:cubicBezTo>
                <a:close/>
              </a:path>
              <a:path w="4143424" h="276999" stroke="0" extrusionOk="0">
                <a:moveTo>
                  <a:pt x="0" y="0"/>
                </a:moveTo>
                <a:cubicBezTo>
                  <a:pt x="215078" y="-26148"/>
                  <a:pt x="388652" y="40444"/>
                  <a:pt x="633352" y="0"/>
                </a:cubicBezTo>
                <a:cubicBezTo>
                  <a:pt x="878052" y="-40444"/>
                  <a:pt x="1034577" y="26821"/>
                  <a:pt x="1183835" y="0"/>
                </a:cubicBezTo>
                <a:cubicBezTo>
                  <a:pt x="1333093" y="-26821"/>
                  <a:pt x="1525819" y="51752"/>
                  <a:pt x="1858622" y="0"/>
                </a:cubicBezTo>
                <a:cubicBezTo>
                  <a:pt x="2191425" y="-51752"/>
                  <a:pt x="2148000" y="45718"/>
                  <a:pt x="2326237" y="0"/>
                </a:cubicBezTo>
                <a:cubicBezTo>
                  <a:pt x="2504475" y="-45718"/>
                  <a:pt x="2662368" y="37086"/>
                  <a:pt x="2918154" y="0"/>
                </a:cubicBezTo>
                <a:cubicBezTo>
                  <a:pt x="3173940" y="-37086"/>
                  <a:pt x="3419824" y="32971"/>
                  <a:pt x="3592941" y="0"/>
                </a:cubicBezTo>
                <a:cubicBezTo>
                  <a:pt x="3766058" y="-32971"/>
                  <a:pt x="4021729" y="53871"/>
                  <a:pt x="4143424" y="0"/>
                </a:cubicBezTo>
                <a:cubicBezTo>
                  <a:pt x="4160789" y="81300"/>
                  <a:pt x="4139012" y="148277"/>
                  <a:pt x="4143424" y="276999"/>
                </a:cubicBezTo>
                <a:cubicBezTo>
                  <a:pt x="3957648" y="304254"/>
                  <a:pt x="3708776" y="275182"/>
                  <a:pt x="3468638" y="276999"/>
                </a:cubicBezTo>
                <a:cubicBezTo>
                  <a:pt x="3228500" y="278816"/>
                  <a:pt x="3189408" y="262377"/>
                  <a:pt x="2959589" y="276999"/>
                </a:cubicBezTo>
                <a:cubicBezTo>
                  <a:pt x="2729770" y="291621"/>
                  <a:pt x="2608970" y="255557"/>
                  <a:pt x="2450539" y="276999"/>
                </a:cubicBezTo>
                <a:cubicBezTo>
                  <a:pt x="2292108" y="298441"/>
                  <a:pt x="2035912" y="230178"/>
                  <a:pt x="1858622" y="276999"/>
                </a:cubicBezTo>
                <a:cubicBezTo>
                  <a:pt x="1681332" y="323820"/>
                  <a:pt x="1392694" y="230296"/>
                  <a:pt x="1266704" y="276999"/>
                </a:cubicBezTo>
                <a:cubicBezTo>
                  <a:pt x="1140714" y="323702"/>
                  <a:pt x="1008055" y="266700"/>
                  <a:pt x="799089" y="276999"/>
                </a:cubicBezTo>
                <a:cubicBezTo>
                  <a:pt x="590123" y="287298"/>
                  <a:pt x="187452" y="274410"/>
                  <a:pt x="0" y="276999"/>
                </a:cubicBezTo>
                <a:cubicBezTo>
                  <a:pt x="-16534" y="207626"/>
                  <a:pt x="18504" y="61376"/>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200" b="1" dirty="0">
                <a:latin typeface="Titillium Web" panose="00000400000000000000" pitchFamily="2" charset="0"/>
              </a:rPr>
              <a:t>64:  </a:t>
            </a:r>
            <a:r>
              <a:rPr lang="en-GB" sz="1200" dirty="0">
                <a:latin typeface="Titillium Web" panose="00000400000000000000" pitchFamily="2" charset="0"/>
              </a:rPr>
              <a:t>Number of urban planners per 100,000 persons</a:t>
            </a:r>
            <a:endParaRPr lang="en-US" sz="1200" dirty="0">
              <a:latin typeface="Titillium Web" panose="00000400000000000000" pitchFamily="2" charset="0"/>
            </a:endParaRPr>
          </a:p>
        </p:txBody>
      </p:sp>
      <p:sp>
        <p:nvSpPr>
          <p:cNvPr id="50" name="Rectangle 49">
            <a:extLst>
              <a:ext uri="{FF2B5EF4-FFF2-40B4-BE49-F238E27FC236}">
                <a16:creationId xmlns:a16="http://schemas.microsoft.com/office/drawing/2014/main" id="{5CFD48FD-60FE-41B1-AE43-8BA1CEB08DE0}"/>
              </a:ext>
            </a:extLst>
          </p:cNvPr>
          <p:cNvSpPr/>
          <p:nvPr/>
        </p:nvSpPr>
        <p:spPr>
          <a:xfrm>
            <a:off x="2751746" y="4318279"/>
            <a:ext cx="4717302" cy="787461"/>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Connector 50">
            <a:extLst>
              <a:ext uri="{FF2B5EF4-FFF2-40B4-BE49-F238E27FC236}">
                <a16:creationId xmlns:a16="http://schemas.microsoft.com/office/drawing/2014/main" id="{3DC80839-591D-44CD-A4C8-9346B30200F9}"/>
              </a:ext>
            </a:extLst>
          </p:cNvPr>
          <p:cNvCxnSpPr>
            <a:cxnSpLocks/>
          </p:cNvCxnSpPr>
          <p:nvPr/>
        </p:nvCxnSpPr>
        <p:spPr>
          <a:xfrm>
            <a:off x="7488655" y="5001642"/>
            <a:ext cx="410194" cy="250213"/>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48E48D0B-227E-46C6-9FF5-4F6C44CC2A8B}"/>
              </a:ext>
            </a:extLst>
          </p:cNvPr>
          <p:cNvSpPr/>
          <p:nvPr/>
        </p:nvSpPr>
        <p:spPr>
          <a:xfrm>
            <a:off x="2762525" y="5940617"/>
            <a:ext cx="4624399" cy="648580"/>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36CFAB36-C20C-4762-9CCC-592B2047C143}"/>
              </a:ext>
            </a:extLst>
          </p:cNvPr>
          <p:cNvSpPr/>
          <p:nvPr/>
        </p:nvSpPr>
        <p:spPr>
          <a:xfrm>
            <a:off x="2762209" y="5184468"/>
            <a:ext cx="4624399" cy="648580"/>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10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0A1CA21-DB7B-493A-8991-BBCF6EBC068B}"/>
              </a:ext>
            </a:extLst>
          </p:cNvPr>
          <p:cNvSpPr/>
          <p:nvPr/>
        </p:nvSpPr>
        <p:spPr>
          <a:xfrm>
            <a:off x="285995" y="2444304"/>
            <a:ext cx="1969390" cy="196939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C19D633-3908-4E57-8551-4A44FBFA929F}"/>
              </a:ext>
            </a:extLst>
          </p:cNvPr>
          <p:cNvSpPr>
            <a:spLocks noGrp="1"/>
          </p:cNvSpPr>
          <p:nvPr>
            <p:ph type="title"/>
          </p:nvPr>
        </p:nvSpPr>
        <p:spPr>
          <a:xfrm>
            <a:off x="838196" y="214519"/>
            <a:ext cx="10515600" cy="699882"/>
          </a:xfrm>
        </p:spPr>
        <p:txBody>
          <a:bodyPr/>
          <a:lstStyle/>
          <a:p>
            <a:r>
              <a:rPr lang="en-US" sz="2000" b="1" dirty="0"/>
              <a:t>Effective implementation</a:t>
            </a:r>
            <a:r>
              <a:rPr lang="en-GB" sz="2000" b="1" dirty="0"/>
              <a:t>: </a:t>
            </a:r>
            <a:br>
              <a:rPr lang="en-GB" sz="2000" b="1" dirty="0"/>
            </a:br>
            <a:r>
              <a:rPr lang="en-US" sz="2000" b="1" dirty="0"/>
              <a:t>Means of Implementation</a:t>
            </a:r>
            <a:endParaRPr lang="en-GB" sz="2000" b="1" dirty="0"/>
          </a:p>
        </p:txBody>
      </p:sp>
      <p:sp>
        <p:nvSpPr>
          <p:cNvPr id="5" name="Rectangle 4">
            <a:extLst>
              <a:ext uri="{FF2B5EF4-FFF2-40B4-BE49-F238E27FC236}">
                <a16:creationId xmlns:a16="http://schemas.microsoft.com/office/drawing/2014/main" id="{73B7E3D0-6618-497A-8EA2-039586D21911}"/>
              </a:ext>
            </a:extLst>
          </p:cNvPr>
          <p:cNvSpPr/>
          <p:nvPr/>
        </p:nvSpPr>
        <p:spPr>
          <a:xfrm>
            <a:off x="331089" y="3186623"/>
            <a:ext cx="1932387" cy="646331"/>
          </a:xfrm>
          <a:prstGeom prst="rect">
            <a:avLst/>
          </a:prstGeom>
        </p:spPr>
        <p:txBody>
          <a:bodyPr wrap="square">
            <a:spAutoFit/>
          </a:bodyPr>
          <a:lstStyle/>
          <a:p>
            <a:pPr algn="ctr"/>
            <a:r>
              <a:rPr lang="en-US" b="1" dirty="0">
                <a:solidFill>
                  <a:schemeClr val="bg1"/>
                </a:solidFill>
                <a:latin typeface="Titillium Web" panose="00000400000000000000" pitchFamily="2" charset="0"/>
              </a:rPr>
              <a:t>Means of Implementation</a:t>
            </a:r>
            <a:endParaRPr lang="en-GB" b="1" dirty="0">
              <a:solidFill>
                <a:schemeClr val="bg1"/>
              </a:solidFill>
              <a:latin typeface="Titillium Web" panose="00000400000000000000" pitchFamily="2" charset="0"/>
            </a:endParaRPr>
          </a:p>
        </p:txBody>
      </p:sp>
      <p:sp>
        <p:nvSpPr>
          <p:cNvPr id="7" name="Rectangle: Rounded Corners 6">
            <a:extLst>
              <a:ext uri="{FF2B5EF4-FFF2-40B4-BE49-F238E27FC236}">
                <a16:creationId xmlns:a16="http://schemas.microsoft.com/office/drawing/2014/main" id="{2BBE4E7F-3D8A-4D2A-B548-109C75BDCC6B}"/>
              </a:ext>
            </a:extLst>
          </p:cNvPr>
          <p:cNvSpPr/>
          <p:nvPr/>
        </p:nvSpPr>
        <p:spPr>
          <a:xfrm>
            <a:off x="3516018" y="2349102"/>
            <a:ext cx="4454043" cy="5233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tillium Web" panose="00000400000000000000" pitchFamily="2" charset="0"/>
              </a:rPr>
              <a:t>Mobilization of Financial Resources</a:t>
            </a:r>
            <a:endParaRPr lang="en-GB" b="1" dirty="0">
              <a:solidFill>
                <a:schemeClr val="tx1"/>
              </a:solidFill>
              <a:latin typeface="Titillium Web" panose="00000400000000000000" pitchFamily="2" charset="0"/>
            </a:endParaRPr>
          </a:p>
        </p:txBody>
      </p:sp>
      <p:sp>
        <p:nvSpPr>
          <p:cNvPr id="8" name="Rectangle: Rounded Corners 7">
            <a:extLst>
              <a:ext uri="{FF2B5EF4-FFF2-40B4-BE49-F238E27FC236}">
                <a16:creationId xmlns:a16="http://schemas.microsoft.com/office/drawing/2014/main" id="{D88D5A89-20E8-4A75-B5F5-1B6F6C315150}"/>
              </a:ext>
            </a:extLst>
          </p:cNvPr>
          <p:cNvSpPr/>
          <p:nvPr/>
        </p:nvSpPr>
        <p:spPr>
          <a:xfrm>
            <a:off x="3516018" y="3773379"/>
            <a:ext cx="4435921" cy="3478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tillium Web" panose="00000400000000000000" pitchFamily="2" charset="0"/>
              </a:rPr>
              <a:t>Capacity Development</a:t>
            </a:r>
            <a:endParaRPr lang="en-GB" b="1" dirty="0">
              <a:solidFill>
                <a:schemeClr val="tx1"/>
              </a:solidFill>
              <a:latin typeface="Titillium Web" panose="00000400000000000000" pitchFamily="2" charset="0"/>
            </a:endParaRPr>
          </a:p>
        </p:txBody>
      </p:sp>
      <p:sp>
        <p:nvSpPr>
          <p:cNvPr id="9" name="Rectangle: Rounded Corners 8">
            <a:extLst>
              <a:ext uri="{FF2B5EF4-FFF2-40B4-BE49-F238E27FC236}">
                <a16:creationId xmlns:a16="http://schemas.microsoft.com/office/drawing/2014/main" id="{D454B9AB-F016-4D19-893C-207A1FB41F85}"/>
              </a:ext>
            </a:extLst>
          </p:cNvPr>
          <p:cNvSpPr/>
          <p:nvPr/>
        </p:nvSpPr>
        <p:spPr>
          <a:xfrm>
            <a:off x="3516018" y="4849699"/>
            <a:ext cx="4435921" cy="53161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tillium Web" panose="00000400000000000000" pitchFamily="2" charset="0"/>
              </a:rPr>
              <a:t>Information Technology and Innovation</a:t>
            </a:r>
            <a:endParaRPr lang="en-GB" b="1" dirty="0">
              <a:solidFill>
                <a:schemeClr val="tx1"/>
              </a:solidFill>
              <a:latin typeface="Titillium Web" panose="00000400000000000000" pitchFamily="2" charset="0"/>
            </a:endParaRPr>
          </a:p>
        </p:txBody>
      </p:sp>
      <p:cxnSp>
        <p:nvCxnSpPr>
          <p:cNvPr id="23" name="Straight Connector 22">
            <a:extLst>
              <a:ext uri="{FF2B5EF4-FFF2-40B4-BE49-F238E27FC236}">
                <a16:creationId xmlns:a16="http://schemas.microsoft.com/office/drawing/2014/main" id="{29395244-BDB3-4339-935A-FE28088C6797}"/>
              </a:ext>
            </a:extLst>
          </p:cNvPr>
          <p:cNvCxnSpPr>
            <a:cxnSpLocks/>
            <a:stCxn id="3" idx="6"/>
          </p:cNvCxnSpPr>
          <p:nvPr/>
        </p:nvCxnSpPr>
        <p:spPr>
          <a:xfrm>
            <a:off x="2255385" y="3428999"/>
            <a:ext cx="1054916" cy="0"/>
          </a:xfrm>
          <a:prstGeom prst="line">
            <a:avLst/>
          </a:prstGeom>
          <a:ln w="25400" cap="rnd">
            <a:solidFill>
              <a:schemeClr val="accent5">
                <a:lumMod val="50000"/>
              </a:schemeClr>
            </a:solidFill>
            <a:prstDash val="sysDash"/>
            <a:round/>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39ADA5-5C72-4372-A80D-CF68E31A0EB7}"/>
              </a:ext>
            </a:extLst>
          </p:cNvPr>
          <p:cNvCxnSpPr>
            <a:cxnSpLocks/>
          </p:cNvCxnSpPr>
          <p:nvPr/>
        </p:nvCxnSpPr>
        <p:spPr>
          <a:xfrm>
            <a:off x="3310301" y="2510122"/>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2443FCD-8EFC-4DF0-B6A3-211C3AF03817}"/>
              </a:ext>
            </a:extLst>
          </p:cNvPr>
          <p:cNvCxnSpPr>
            <a:cxnSpLocks/>
          </p:cNvCxnSpPr>
          <p:nvPr/>
        </p:nvCxnSpPr>
        <p:spPr>
          <a:xfrm>
            <a:off x="3326483" y="3933772"/>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A05951B-1396-4E8F-B68F-F86DE079340C}"/>
              </a:ext>
            </a:extLst>
          </p:cNvPr>
          <p:cNvCxnSpPr>
            <a:cxnSpLocks/>
          </p:cNvCxnSpPr>
          <p:nvPr/>
        </p:nvCxnSpPr>
        <p:spPr>
          <a:xfrm>
            <a:off x="3312106" y="4971732"/>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9709A31-607A-40F3-BF57-BAD0CD2C9DB7}"/>
              </a:ext>
            </a:extLst>
          </p:cNvPr>
          <p:cNvCxnSpPr>
            <a:cxnSpLocks/>
          </p:cNvCxnSpPr>
          <p:nvPr/>
        </p:nvCxnSpPr>
        <p:spPr>
          <a:xfrm>
            <a:off x="3281547" y="2236952"/>
            <a:ext cx="0" cy="2878553"/>
          </a:xfrm>
          <a:prstGeom prst="line">
            <a:avLst/>
          </a:prstGeom>
          <a:ln w="25400" cap="rnd">
            <a:solidFill>
              <a:schemeClr val="accent5">
                <a:lumMod val="50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E80792C1-07B9-4467-844B-8FBD3839FCA4}"/>
              </a:ext>
            </a:extLst>
          </p:cNvPr>
          <p:cNvGrpSpPr/>
          <p:nvPr/>
        </p:nvGrpSpPr>
        <p:grpSpPr>
          <a:xfrm>
            <a:off x="974483" y="2541025"/>
            <a:ext cx="645598" cy="645598"/>
            <a:chOff x="1864376" y="5118452"/>
            <a:chExt cx="645598" cy="645598"/>
          </a:xfrm>
        </p:grpSpPr>
        <p:sp>
          <p:nvSpPr>
            <p:cNvPr id="39" name="Oval 38">
              <a:extLst>
                <a:ext uri="{FF2B5EF4-FFF2-40B4-BE49-F238E27FC236}">
                  <a16:creationId xmlns:a16="http://schemas.microsoft.com/office/drawing/2014/main" id="{F6BEB9E4-F553-4438-ADC6-899CC17A8563}"/>
                </a:ext>
              </a:extLst>
            </p:cNvPr>
            <p:cNvSpPr/>
            <p:nvPr/>
          </p:nvSpPr>
          <p:spPr>
            <a:xfrm>
              <a:off x="1864376" y="5118452"/>
              <a:ext cx="645598" cy="6455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descr="Daily calendar">
              <a:extLst>
                <a:ext uri="{FF2B5EF4-FFF2-40B4-BE49-F238E27FC236}">
                  <a16:creationId xmlns:a16="http://schemas.microsoft.com/office/drawing/2014/main" id="{F2B46320-7226-48F6-9713-24EEB52662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33503" y="5187579"/>
              <a:ext cx="507343" cy="507343"/>
            </a:xfrm>
            <a:prstGeom prst="rect">
              <a:avLst/>
            </a:prstGeom>
          </p:spPr>
        </p:pic>
      </p:grpSp>
      <p:sp>
        <p:nvSpPr>
          <p:cNvPr id="16" name="Rectangle 15">
            <a:extLst>
              <a:ext uri="{FF2B5EF4-FFF2-40B4-BE49-F238E27FC236}">
                <a16:creationId xmlns:a16="http://schemas.microsoft.com/office/drawing/2014/main" id="{39141F9B-8F4A-4935-8522-C96E367DBE81}"/>
              </a:ext>
            </a:extLst>
          </p:cNvPr>
          <p:cNvSpPr/>
          <p:nvPr/>
        </p:nvSpPr>
        <p:spPr>
          <a:xfrm>
            <a:off x="3421778" y="2322634"/>
            <a:ext cx="4624399" cy="648580"/>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80456313-3DA2-401B-9A2A-8E09D4CC7036}"/>
              </a:ext>
            </a:extLst>
          </p:cNvPr>
          <p:cNvSpPr/>
          <p:nvPr/>
        </p:nvSpPr>
        <p:spPr>
          <a:xfrm>
            <a:off x="3421067" y="4791215"/>
            <a:ext cx="4624399" cy="648580"/>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3AA1E6BA-7E6F-428F-8EA8-056F28C3920C}"/>
              </a:ext>
            </a:extLst>
          </p:cNvPr>
          <p:cNvSpPr/>
          <p:nvPr/>
        </p:nvSpPr>
        <p:spPr>
          <a:xfrm>
            <a:off x="3421067" y="3713914"/>
            <a:ext cx="4624399" cy="648580"/>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48447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056F9-3FF5-4243-91DC-3965059863A4}"/>
              </a:ext>
            </a:extLst>
          </p:cNvPr>
          <p:cNvSpPr>
            <a:spLocks noGrp="1"/>
          </p:cNvSpPr>
          <p:nvPr>
            <p:ph type="title"/>
          </p:nvPr>
        </p:nvSpPr>
        <p:spPr>
          <a:xfrm>
            <a:off x="838200" y="365125"/>
            <a:ext cx="10515600" cy="412797"/>
          </a:xfrm>
        </p:spPr>
        <p:txBody>
          <a:bodyPr>
            <a:normAutofit fontScale="90000"/>
          </a:bodyPr>
          <a:lstStyle/>
          <a:p>
            <a:r>
              <a:rPr lang="en-GB" dirty="0"/>
              <a:t>Mobilization of financial resources</a:t>
            </a:r>
          </a:p>
        </p:txBody>
      </p:sp>
      <p:sp>
        <p:nvSpPr>
          <p:cNvPr id="3" name="TextBox 2">
            <a:extLst>
              <a:ext uri="{FF2B5EF4-FFF2-40B4-BE49-F238E27FC236}">
                <a16:creationId xmlns:a16="http://schemas.microsoft.com/office/drawing/2014/main" id="{C9D48698-AA98-4D61-B558-E051FD271BDC}"/>
              </a:ext>
            </a:extLst>
          </p:cNvPr>
          <p:cNvSpPr txBox="1"/>
          <p:nvPr/>
        </p:nvSpPr>
        <p:spPr>
          <a:xfrm>
            <a:off x="348923" y="3085131"/>
            <a:ext cx="2521984" cy="738664"/>
          </a:xfrm>
          <a:prstGeom prst="rect">
            <a:avLst/>
          </a:prstGeom>
          <a:solidFill>
            <a:schemeClr val="accent1">
              <a:lumMod val="40000"/>
              <a:lumOff val="60000"/>
            </a:schemeClr>
          </a:solidFill>
        </p:spPr>
        <p:txBody>
          <a:bodyPr wrap="square" rtlCol="0">
            <a:spAutoFit/>
          </a:bodyPr>
          <a:lstStyle/>
          <a:p>
            <a:pPr algn="ctr"/>
            <a:r>
              <a:rPr lang="en-US" sz="1400" b="1" dirty="0">
                <a:latin typeface="Titillium Web" panose="00000400000000000000" pitchFamily="2" charset="0"/>
              </a:rPr>
              <a:t>Develop financing frameworks </a:t>
            </a:r>
            <a:r>
              <a:rPr lang="en-US" sz="1400" dirty="0">
                <a:latin typeface="Titillium Web" panose="00000400000000000000" pitchFamily="2" charset="0"/>
              </a:rPr>
              <a:t>for implementing the NUA at all levels of government</a:t>
            </a:r>
            <a:endParaRPr lang="en-GB" sz="1400" dirty="0">
              <a:latin typeface="Titillium Web" panose="00000400000000000000" pitchFamily="2" charset="0"/>
            </a:endParaRPr>
          </a:p>
        </p:txBody>
      </p:sp>
      <p:sp>
        <p:nvSpPr>
          <p:cNvPr id="4" name="TextBox 3">
            <a:extLst>
              <a:ext uri="{FF2B5EF4-FFF2-40B4-BE49-F238E27FC236}">
                <a16:creationId xmlns:a16="http://schemas.microsoft.com/office/drawing/2014/main" id="{636E5C35-B89A-4A29-9E11-87E1BB67CC0D}"/>
              </a:ext>
            </a:extLst>
          </p:cNvPr>
          <p:cNvSpPr txBox="1"/>
          <p:nvPr/>
        </p:nvSpPr>
        <p:spPr>
          <a:xfrm>
            <a:off x="3617464" y="2987392"/>
            <a:ext cx="2309843" cy="1169551"/>
          </a:xfrm>
          <a:prstGeom prst="rect">
            <a:avLst/>
          </a:prstGeom>
          <a:solidFill>
            <a:schemeClr val="accent1">
              <a:lumMod val="40000"/>
              <a:lumOff val="60000"/>
            </a:schemeClr>
          </a:solidFill>
        </p:spPr>
        <p:txBody>
          <a:bodyPr wrap="square" rtlCol="0">
            <a:spAutoFit/>
          </a:bodyPr>
          <a:lstStyle/>
          <a:p>
            <a:pPr algn="ctr"/>
            <a:r>
              <a:rPr lang="en-US" sz="1400" b="1" dirty="0">
                <a:latin typeface="Titillium Web" panose="00000400000000000000" pitchFamily="2" charset="0"/>
              </a:rPr>
              <a:t>Mobilize endogenous (internal) sources of finance </a:t>
            </a:r>
            <a:r>
              <a:rPr lang="en-US" sz="1400" dirty="0">
                <a:latin typeface="Titillium Web" panose="00000400000000000000" pitchFamily="2" charset="0"/>
              </a:rPr>
              <a:t>and expand the revenue base of subnational and local governments</a:t>
            </a:r>
            <a:endParaRPr lang="en-GB" sz="1400" dirty="0">
              <a:latin typeface="Titillium Web" panose="00000400000000000000" pitchFamily="2" charset="0"/>
            </a:endParaRPr>
          </a:p>
        </p:txBody>
      </p:sp>
      <p:sp>
        <p:nvSpPr>
          <p:cNvPr id="5" name="TextBox 4">
            <a:extLst>
              <a:ext uri="{FF2B5EF4-FFF2-40B4-BE49-F238E27FC236}">
                <a16:creationId xmlns:a16="http://schemas.microsoft.com/office/drawing/2014/main" id="{BDE3C1F4-FE5C-46B2-A3EE-0E86D3752809}"/>
              </a:ext>
            </a:extLst>
          </p:cNvPr>
          <p:cNvSpPr txBox="1"/>
          <p:nvPr/>
        </p:nvSpPr>
        <p:spPr>
          <a:xfrm>
            <a:off x="6391620" y="3010480"/>
            <a:ext cx="2309843" cy="1384995"/>
          </a:xfrm>
          <a:prstGeom prst="rect">
            <a:avLst/>
          </a:prstGeom>
          <a:solidFill>
            <a:schemeClr val="accent1">
              <a:lumMod val="40000"/>
              <a:lumOff val="60000"/>
            </a:schemeClr>
          </a:solidFill>
        </p:spPr>
        <p:txBody>
          <a:bodyPr wrap="square" rtlCol="0">
            <a:spAutoFit/>
          </a:bodyPr>
          <a:lstStyle/>
          <a:p>
            <a:pPr algn="ctr"/>
            <a:r>
              <a:rPr lang="en-US" sz="1400" b="1" dirty="0">
                <a:latin typeface="Titillium Web" panose="00000400000000000000" pitchFamily="2" charset="0"/>
              </a:rPr>
              <a:t>Promote sound systems of financial transfers from national to subnational and local governments </a:t>
            </a:r>
            <a:r>
              <a:rPr lang="en-US" sz="1400" dirty="0">
                <a:latin typeface="Titillium Web" panose="00000400000000000000" pitchFamily="2" charset="0"/>
              </a:rPr>
              <a:t>based on needs, priorities and functions</a:t>
            </a:r>
            <a:endParaRPr lang="en-GB" sz="1400" dirty="0">
              <a:latin typeface="Titillium Web" panose="00000400000000000000" pitchFamily="2" charset="0"/>
            </a:endParaRPr>
          </a:p>
        </p:txBody>
      </p:sp>
      <p:sp>
        <p:nvSpPr>
          <p:cNvPr id="6" name="TextBox 5">
            <a:extLst>
              <a:ext uri="{FF2B5EF4-FFF2-40B4-BE49-F238E27FC236}">
                <a16:creationId xmlns:a16="http://schemas.microsoft.com/office/drawing/2014/main" id="{B3ACFEB1-83A1-4249-AE07-709135518F34}"/>
              </a:ext>
            </a:extLst>
          </p:cNvPr>
          <p:cNvSpPr txBox="1"/>
          <p:nvPr/>
        </p:nvSpPr>
        <p:spPr>
          <a:xfrm>
            <a:off x="9165776" y="3039760"/>
            <a:ext cx="2945528" cy="1384995"/>
          </a:xfrm>
          <a:prstGeom prst="rect">
            <a:avLst/>
          </a:prstGeom>
          <a:solidFill>
            <a:schemeClr val="accent1">
              <a:lumMod val="40000"/>
              <a:lumOff val="60000"/>
            </a:schemeClr>
          </a:solidFill>
        </p:spPr>
        <p:txBody>
          <a:bodyPr wrap="square" rtlCol="0">
            <a:spAutoFit/>
          </a:bodyPr>
          <a:lstStyle/>
          <a:p>
            <a:pPr algn="ctr"/>
            <a:r>
              <a:rPr lang="en-US" sz="1400" b="1" dirty="0">
                <a:latin typeface="Titillium Web" panose="00000400000000000000" pitchFamily="2" charset="0"/>
              </a:rPr>
              <a:t>Mobilize and establish financial intermediaries (multilateral institutions, regional development banks, subnational and local development funds; pooled financing mechanisms etc.) </a:t>
            </a:r>
            <a:r>
              <a:rPr lang="en-US" sz="1400" dirty="0">
                <a:latin typeface="Titillium Web" panose="00000400000000000000" pitchFamily="2" charset="0"/>
              </a:rPr>
              <a:t>for urban financing</a:t>
            </a:r>
            <a:endParaRPr lang="en-GB" sz="1400" dirty="0">
              <a:latin typeface="Titillium Web" panose="00000400000000000000" pitchFamily="2" charset="0"/>
            </a:endParaRPr>
          </a:p>
        </p:txBody>
      </p:sp>
      <p:sp>
        <p:nvSpPr>
          <p:cNvPr id="7" name="TextBox 6">
            <a:extLst>
              <a:ext uri="{FF2B5EF4-FFF2-40B4-BE49-F238E27FC236}">
                <a16:creationId xmlns:a16="http://schemas.microsoft.com/office/drawing/2014/main" id="{067FAF49-9DD4-44F3-BB70-767ACB9B3BBF}"/>
              </a:ext>
            </a:extLst>
          </p:cNvPr>
          <p:cNvSpPr txBox="1"/>
          <p:nvPr/>
        </p:nvSpPr>
        <p:spPr>
          <a:xfrm>
            <a:off x="4873569" y="952817"/>
            <a:ext cx="2309843" cy="646331"/>
          </a:xfrm>
          <a:prstGeom prst="rect">
            <a:avLst/>
          </a:prstGeom>
          <a:solidFill>
            <a:schemeClr val="accent5">
              <a:lumMod val="75000"/>
            </a:schemeClr>
          </a:solidFill>
        </p:spPr>
        <p:txBody>
          <a:bodyPr wrap="square" rtlCol="0">
            <a:spAutoFit/>
          </a:bodyPr>
          <a:lstStyle/>
          <a:p>
            <a:pPr algn="ctr"/>
            <a:r>
              <a:rPr lang="en-US" b="1" dirty="0">
                <a:solidFill>
                  <a:schemeClr val="bg1"/>
                </a:solidFill>
                <a:latin typeface="Titillium Web" panose="00000400000000000000" pitchFamily="2" charset="0"/>
              </a:rPr>
              <a:t>1.Mobilization of financial resources</a:t>
            </a:r>
            <a:endParaRPr lang="en-GB" b="1" dirty="0">
              <a:solidFill>
                <a:schemeClr val="bg1"/>
              </a:solidFill>
              <a:latin typeface="Titillium Web" panose="00000400000000000000" pitchFamily="2" charset="0"/>
            </a:endParaRPr>
          </a:p>
        </p:txBody>
      </p:sp>
      <p:sp>
        <p:nvSpPr>
          <p:cNvPr id="8" name="TextBox 7">
            <a:extLst>
              <a:ext uri="{FF2B5EF4-FFF2-40B4-BE49-F238E27FC236}">
                <a16:creationId xmlns:a16="http://schemas.microsoft.com/office/drawing/2014/main" id="{8BCA4334-0243-4A36-BE1F-3FC546284BEB}"/>
              </a:ext>
            </a:extLst>
          </p:cNvPr>
          <p:cNvSpPr txBox="1"/>
          <p:nvPr/>
        </p:nvSpPr>
        <p:spPr>
          <a:xfrm>
            <a:off x="447415" y="4245864"/>
            <a:ext cx="1860883" cy="830997"/>
          </a:xfrm>
          <a:prstGeom prst="rect">
            <a:avLst/>
          </a:prstGeom>
          <a:solidFill>
            <a:schemeClr val="accent4">
              <a:lumMod val="20000"/>
              <a:lumOff val="80000"/>
            </a:schemeClr>
          </a:solidFill>
        </p:spPr>
        <p:txBody>
          <a:bodyPr wrap="square" rtlCol="0">
            <a:spAutoFit/>
          </a:bodyPr>
          <a:lstStyle/>
          <a:p>
            <a:r>
              <a:rPr lang="en-US" sz="1200" b="1" dirty="0">
                <a:latin typeface="Titillium Web" panose="00000400000000000000" pitchFamily="2" charset="0"/>
              </a:rPr>
              <a:t>65:</a:t>
            </a:r>
            <a:r>
              <a:rPr lang="en-US" sz="1200" dirty="0">
                <a:latin typeface="Titillium Web" panose="00000400000000000000" pitchFamily="2" charset="0"/>
              </a:rPr>
              <a:t> </a:t>
            </a:r>
            <a:r>
              <a:rPr lang="en-GB" sz="1200" dirty="0">
                <a:latin typeface="Titillium Web" panose="00000400000000000000" pitchFamily="2" charset="0"/>
              </a:rPr>
              <a:t>Existence of structure or office or committee or taskforce for implementing the New Urban Agenda</a:t>
            </a:r>
          </a:p>
        </p:txBody>
      </p:sp>
      <p:pic>
        <p:nvPicPr>
          <p:cNvPr id="10" name="Graphic 9">
            <a:extLst>
              <a:ext uri="{FF2B5EF4-FFF2-40B4-BE49-F238E27FC236}">
                <a16:creationId xmlns:a16="http://schemas.microsoft.com/office/drawing/2014/main" id="{762FF6B4-F3A6-4344-886E-712B539D5A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54798" y="2411562"/>
            <a:ext cx="676388" cy="628198"/>
          </a:xfrm>
          <a:prstGeom prst="rect">
            <a:avLst/>
          </a:prstGeom>
        </p:spPr>
      </p:pic>
      <p:pic>
        <p:nvPicPr>
          <p:cNvPr id="11" name="Graphic 10">
            <a:extLst>
              <a:ext uri="{FF2B5EF4-FFF2-40B4-BE49-F238E27FC236}">
                <a16:creationId xmlns:a16="http://schemas.microsoft.com/office/drawing/2014/main" id="{479FA2C8-B6A3-4F7E-9FD0-3EF9D0B167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67653" y="2360255"/>
            <a:ext cx="468690" cy="685547"/>
          </a:xfrm>
          <a:prstGeom prst="rect">
            <a:avLst/>
          </a:prstGeom>
        </p:spPr>
      </p:pic>
      <p:pic>
        <p:nvPicPr>
          <p:cNvPr id="12" name="Graphic 11">
            <a:extLst>
              <a:ext uri="{FF2B5EF4-FFF2-40B4-BE49-F238E27FC236}">
                <a16:creationId xmlns:a16="http://schemas.microsoft.com/office/drawing/2014/main" id="{4AA7E72F-98EE-4DA7-A218-BAD78A49D9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36012" y="2342057"/>
            <a:ext cx="468690" cy="669801"/>
          </a:xfrm>
          <a:prstGeom prst="rect">
            <a:avLst/>
          </a:prstGeom>
        </p:spPr>
      </p:pic>
      <p:pic>
        <p:nvPicPr>
          <p:cNvPr id="13" name="Graphic 12">
            <a:extLst>
              <a:ext uri="{FF2B5EF4-FFF2-40B4-BE49-F238E27FC236}">
                <a16:creationId xmlns:a16="http://schemas.microsoft.com/office/drawing/2014/main" id="{2E3AEF03-3EE6-445C-8362-3E5C3FC808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38776" y="2285004"/>
            <a:ext cx="674940" cy="669801"/>
          </a:xfrm>
          <a:prstGeom prst="rect">
            <a:avLst/>
          </a:prstGeom>
        </p:spPr>
      </p:pic>
      <p:cxnSp>
        <p:nvCxnSpPr>
          <p:cNvPr id="15" name="Straight Connector 14">
            <a:extLst>
              <a:ext uri="{FF2B5EF4-FFF2-40B4-BE49-F238E27FC236}">
                <a16:creationId xmlns:a16="http://schemas.microsoft.com/office/drawing/2014/main" id="{7752F830-A78A-4A95-B940-C5F1CDC476C1}"/>
              </a:ext>
            </a:extLst>
          </p:cNvPr>
          <p:cNvCxnSpPr>
            <a:stCxn id="7" idx="2"/>
          </p:cNvCxnSpPr>
          <p:nvPr/>
        </p:nvCxnSpPr>
        <p:spPr>
          <a:xfrm>
            <a:off x="6028491" y="1599148"/>
            <a:ext cx="0" cy="365121"/>
          </a:xfrm>
          <a:prstGeom prst="line">
            <a:avLst/>
          </a:prstGeom>
          <a:ln w="25400" cap="rnd">
            <a:solidFill>
              <a:schemeClr val="accent5">
                <a:lumMod val="75000"/>
              </a:schemeClr>
            </a:solidFill>
            <a:prstDash val="sysDot"/>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4B095B-B215-4B75-87EF-5F02F2A42AAF}"/>
              </a:ext>
            </a:extLst>
          </p:cNvPr>
          <p:cNvCxnSpPr/>
          <p:nvPr/>
        </p:nvCxnSpPr>
        <p:spPr>
          <a:xfrm flipH="1">
            <a:off x="7635696" y="1927477"/>
            <a:ext cx="1" cy="426677"/>
          </a:xfrm>
          <a:prstGeom prst="line">
            <a:avLst/>
          </a:prstGeom>
          <a:ln w="25400" cap="rnd">
            <a:solidFill>
              <a:schemeClr val="accent5">
                <a:lumMod val="75000"/>
              </a:schemeClr>
            </a:solidFill>
            <a:prstDash val="sysDot"/>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D34BD6-5431-4911-AB60-68FC50956B50}"/>
              </a:ext>
            </a:extLst>
          </p:cNvPr>
          <p:cNvCxnSpPr/>
          <p:nvPr/>
        </p:nvCxnSpPr>
        <p:spPr>
          <a:xfrm flipH="1">
            <a:off x="10401998" y="2062462"/>
            <a:ext cx="1" cy="426677"/>
          </a:xfrm>
          <a:prstGeom prst="line">
            <a:avLst/>
          </a:prstGeom>
          <a:ln w="25400" cap="rnd">
            <a:solidFill>
              <a:schemeClr val="accent5">
                <a:lumMod val="75000"/>
              </a:schemeClr>
            </a:solidFill>
            <a:prstDash val="sysDot"/>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825469-CFF8-443A-8096-D3972FA2CB57}"/>
              </a:ext>
            </a:extLst>
          </p:cNvPr>
          <p:cNvCxnSpPr>
            <a:cxnSpLocks/>
          </p:cNvCxnSpPr>
          <p:nvPr/>
        </p:nvCxnSpPr>
        <p:spPr>
          <a:xfrm flipH="1">
            <a:off x="1725484" y="1966124"/>
            <a:ext cx="8741031" cy="0"/>
          </a:xfrm>
          <a:prstGeom prst="line">
            <a:avLst/>
          </a:prstGeom>
          <a:ln w="25400" cap="rnd">
            <a:solidFill>
              <a:schemeClr val="accent5">
                <a:lumMod val="75000"/>
              </a:schemeClr>
            </a:solidFill>
            <a:prstDash val="sysDot"/>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C252E1E-63B4-46EE-9D9C-B58A88AA8193}"/>
              </a:ext>
            </a:extLst>
          </p:cNvPr>
          <p:cNvCxnSpPr/>
          <p:nvPr/>
        </p:nvCxnSpPr>
        <p:spPr>
          <a:xfrm flipH="1">
            <a:off x="1725484" y="1927477"/>
            <a:ext cx="1" cy="426677"/>
          </a:xfrm>
          <a:prstGeom prst="line">
            <a:avLst/>
          </a:prstGeom>
          <a:ln w="25400" cap="rnd">
            <a:solidFill>
              <a:schemeClr val="accent5">
                <a:lumMod val="75000"/>
              </a:schemeClr>
            </a:solidFill>
            <a:prstDash val="sysDot"/>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F0B344F-16F2-43A7-903D-C00F93FED369}"/>
              </a:ext>
            </a:extLst>
          </p:cNvPr>
          <p:cNvCxnSpPr/>
          <p:nvPr/>
        </p:nvCxnSpPr>
        <p:spPr>
          <a:xfrm flipH="1">
            <a:off x="4776246" y="1887304"/>
            <a:ext cx="1" cy="426677"/>
          </a:xfrm>
          <a:prstGeom prst="line">
            <a:avLst/>
          </a:prstGeom>
          <a:ln w="25400" cap="rnd">
            <a:solidFill>
              <a:schemeClr val="accent5">
                <a:lumMod val="75000"/>
              </a:schemeClr>
            </a:solidFill>
            <a:prstDash val="sysDot"/>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AEF368-6FA3-43C4-B6F5-8135FFC685E0}"/>
              </a:ext>
            </a:extLst>
          </p:cNvPr>
          <p:cNvCxnSpPr>
            <a:cxnSpLocks/>
          </p:cNvCxnSpPr>
          <p:nvPr/>
        </p:nvCxnSpPr>
        <p:spPr>
          <a:xfrm flipH="1">
            <a:off x="1253963" y="3821972"/>
            <a:ext cx="1" cy="379099"/>
          </a:xfrm>
          <a:prstGeom prst="line">
            <a:avLst/>
          </a:prstGeom>
          <a:ln w="25400" cap="rnd">
            <a:solidFill>
              <a:schemeClr val="accent5">
                <a:lumMod val="75000"/>
              </a:schemeClr>
            </a:solidFill>
            <a:prstDash val="sysDot"/>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D410B7F-4352-487C-8EB5-DA331A38B843}"/>
              </a:ext>
            </a:extLst>
          </p:cNvPr>
          <p:cNvSpPr txBox="1"/>
          <p:nvPr/>
        </p:nvSpPr>
        <p:spPr>
          <a:xfrm>
            <a:off x="2850160" y="4404964"/>
            <a:ext cx="2972552" cy="1569660"/>
          </a:xfrm>
          <a:prstGeom prst="rect">
            <a:avLst/>
          </a:prstGeom>
          <a:solidFill>
            <a:schemeClr val="accent4">
              <a:lumMod val="20000"/>
              <a:lumOff val="80000"/>
            </a:schemeClr>
          </a:solidFill>
        </p:spPr>
        <p:txBody>
          <a:bodyPr wrap="square" rtlCol="0">
            <a:spAutoFit/>
          </a:bodyPr>
          <a:lstStyle/>
          <a:p>
            <a:r>
              <a:rPr lang="en-US" sz="1200" b="1" dirty="0">
                <a:latin typeface="Titillium Web" panose="00000400000000000000" pitchFamily="2" charset="0"/>
              </a:rPr>
              <a:t>58:</a:t>
            </a:r>
            <a:r>
              <a:rPr lang="en-US" sz="1200" dirty="0">
                <a:latin typeface="Titillium Web" panose="00000400000000000000" pitchFamily="2" charset="0"/>
              </a:rPr>
              <a:t> </a:t>
            </a:r>
            <a:r>
              <a:rPr lang="en-GB" sz="1200" dirty="0">
                <a:latin typeface="Titillium Web" panose="00000400000000000000" pitchFamily="2" charset="0"/>
              </a:rPr>
              <a:t>Percentage of the total budget that the local / sub-national government have discretion over to decide on priorities (financial autonomy)</a:t>
            </a:r>
          </a:p>
          <a:p>
            <a:r>
              <a:rPr lang="en-GB" sz="1200" b="1" dirty="0">
                <a:latin typeface="Titillium Web" panose="00000400000000000000" pitchFamily="2" charset="0"/>
              </a:rPr>
              <a:t>59:</a:t>
            </a:r>
            <a:r>
              <a:rPr lang="en-GB" sz="1200" dirty="0">
                <a:latin typeface="Titillium Web" panose="00000400000000000000" pitchFamily="2" charset="0"/>
              </a:rPr>
              <a:t> Percentage of the local / sub-national government’s financial resources generated from endogenous (internal) sources of revenue</a:t>
            </a:r>
          </a:p>
        </p:txBody>
      </p:sp>
      <p:sp>
        <p:nvSpPr>
          <p:cNvPr id="22" name="TextBox 21">
            <a:extLst>
              <a:ext uri="{FF2B5EF4-FFF2-40B4-BE49-F238E27FC236}">
                <a16:creationId xmlns:a16="http://schemas.microsoft.com/office/drawing/2014/main" id="{2BB327B2-E185-4CB0-8890-AC328F2064E0}"/>
              </a:ext>
            </a:extLst>
          </p:cNvPr>
          <p:cNvSpPr txBox="1"/>
          <p:nvPr/>
        </p:nvSpPr>
        <p:spPr>
          <a:xfrm>
            <a:off x="6140138" y="4613462"/>
            <a:ext cx="2019462" cy="1015663"/>
          </a:xfrm>
          <a:prstGeom prst="rect">
            <a:avLst/>
          </a:prstGeom>
          <a:solidFill>
            <a:schemeClr val="accent4">
              <a:lumMod val="20000"/>
              <a:lumOff val="80000"/>
            </a:schemeClr>
          </a:solidFill>
        </p:spPr>
        <p:txBody>
          <a:bodyPr wrap="square" rtlCol="0">
            <a:spAutoFit/>
          </a:bodyPr>
          <a:lstStyle/>
          <a:p>
            <a:r>
              <a:rPr lang="en-US" sz="1200" b="1" dirty="0">
                <a:latin typeface="Titillium Web" panose="00000400000000000000" pitchFamily="2" charset="0"/>
              </a:rPr>
              <a:t>66:</a:t>
            </a:r>
            <a:r>
              <a:rPr lang="en-US" sz="1200" dirty="0">
                <a:latin typeface="Titillium Web" panose="00000400000000000000" pitchFamily="2" charset="0"/>
              </a:rPr>
              <a:t> Stable existence of </a:t>
            </a:r>
            <a:r>
              <a:rPr lang="en-US" sz="1200" b="1" dirty="0">
                <a:latin typeface="Titillium Web" panose="00000400000000000000" pitchFamily="2" charset="0"/>
              </a:rPr>
              <a:t>“transfer formula” </a:t>
            </a:r>
            <a:r>
              <a:rPr lang="en-US" sz="1200" dirty="0">
                <a:latin typeface="Titillium Web" panose="00000400000000000000" pitchFamily="2" charset="0"/>
              </a:rPr>
              <a:t>in the last 5 years, without major changes, meaning reductions of more than 10%.</a:t>
            </a:r>
            <a:endParaRPr lang="en-GB" sz="1200" dirty="0">
              <a:latin typeface="Titillium Web" panose="00000400000000000000" pitchFamily="2" charset="0"/>
            </a:endParaRPr>
          </a:p>
        </p:txBody>
      </p:sp>
      <p:sp>
        <p:nvSpPr>
          <p:cNvPr id="23" name="TextBox 22">
            <a:extLst>
              <a:ext uri="{FF2B5EF4-FFF2-40B4-BE49-F238E27FC236}">
                <a16:creationId xmlns:a16="http://schemas.microsoft.com/office/drawing/2014/main" id="{5410D671-B574-4985-85A8-D0F889CF6388}"/>
              </a:ext>
            </a:extLst>
          </p:cNvPr>
          <p:cNvSpPr txBox="1"/>
          <p:nvPr/>
        </p:nvSpPr>
        <p:spPr>
          <a:xfrm>
            <a:off x="8878160" y="4678201"/>
            <a:ext cx="3176709" cy="1938992"/>
          </a:xfrm>
          <a:prstGeom prst="rect">
            <a:avLst/>
          </a:prstGeom>
          <a:solidFill>
            <a:schemeClr val="accent4">
              <a:lumMod val="20000"/>
              <a:lumOff val="80000"/>
            </a:schemeClr>
          </a:solidFill>
        </p:spPr>
        <p:txBody>
          <a:bodyPr wrap="square" rtlCol="0">
            <a:spAutoFit/>
          </a:bodyPr>
          <a:lstStyle/>
          <a:p>
            <a:r>
              <a:rPr lang="en-US" sz="1200" b="1" dirty="0">
                <a:latin typeface="Titillium Web" panose="00000400000000000000" pitchFamily="2" charset="0"/>
              </a:rPr>
              <a:t>67:</a:t>
            </a:r>
            <a:r>
              <a:rPr lang="en-US" sz="1200" dirty="0">
                <a:latin typeface="Titillium Web" panose="00000400000000000000" pitchFamily="2" charset="0"/>
              </a:rPr>
              <a:t> </a:t>
            </a:r>
            <a:r>
              <a:rPr lang="en-GB" sz="1200" dirty="0">
                <a:latin typeface="Titillium Web" panose="00000400000000000000" pitchFamily="2" charset="0"/>
              </a:rPr>
              <a:t>Existence of at least one finance or infrastructure fund available for local governments.</a:t>
            </a:r>
          </a:p>
          <a:p>
            <a:endParaRPr lang="en-GB" sz="1200" dirty="0">
              <a:latin typeface="Titillium Web" panose="00000400000000000000" pitchFamily="2" charset="0"/>
            </a:endParaRPr>
          </a:p>
          <a:p>
            <a:r>
              <a:rPr lang="en-GB" sz="1200" b="1" dirty="0">
                <a:latin typeface="Titillium Web" panose="00000400000000000000" pitchFamily="2" charset="0"/>
              </a:rPr>
              <a:t>68:</a:t>
            </a:r>
            <a:r>
              <a:rPr lang="en-GB" sz="1200" dirty="0">
                <a:latin typeface="Titillium Web" panose="00000400000000000000" pitchFamily="2" charset="0"/>
              </a:rPr>
              <a:t> Percentage of the local / sub-national government’s financial resources generated from financial intermediaries such as multilateral institutions, regional development banks, subnational and local development funds, or pooled financing mechanisms.</a:t>
            </a:r>
          </a:p>
        </p:txBody>
      </p:sp>
      <p:cxnSp>
        <p:nvCxnSpPr>
          <p:cNvPr id="25" name="Straight Connector 24">
            <a:extLst>
              <a:ext uri="{FF2B5EF4-FFF2-40B4-BE49-F238E27FC236}">
                <a16:creationId xmlns:a16="http://schemas.microsoft.com/office/drawing/2014/main" id="{2545AC09-6738-40C9-9862-6CBC9B36D430}"/>
              </a:ext>
            </a:extLst>
          </p:cNvPr>
          <p:cNvCxnSpPr>
            <a:cxnSpLocks/>
          </p:cNvCxnSpPr>
          <p:nvPr/>
        </p:nvCxnSpPr>
        <p:spPr>
          <a:xfrm flipH="1">
            <a:off x="4438775" y="4137313"/>
            <a:ext cx="1" cy="267651"/>
          </a:xfrm>
          <a:prstGeom prst="line">
            <a:avLst/>
          </a:prstGeom>
          <a:ln w="25400" cap="rnd">
            <a:solidFill>
              <a:schemeClr val="accent5">
                <a:lumMod val="75000"/>
              </a:schemeClr>
            </a:solidFill>
            <a:prstDash val="sysDot"/>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B4B1D53-571A-4174-9DD5-69A55810D0BD}"/>
              </a:ext>
            </a:extLst>
          </p:cNvPr>
          <p:cNvCxnSpPr>
            <a:cxnSpLocks/>
          </p:cNvCxnSpPr>
          <p:nvPr/>
        </p:nvCxnSpPr>
        <p:spPr>
          <a:xfrm>
            <a:off x="6934489" y="4419677"/>
            <a:ext cx="7732" cy="193785"/>
          </a:xfrm>
          <a:prstGeom prst="line">
            <a:avLst/>
          </a:prstGeom>
          <a:ln w="25400" cap="rnd">
            <a:solidFill>
              <a:schemeClr val="accent5">
                <a:lumMod val="75000"/>
              </a:schemeClr>
            </a:solidFill>
            <a:prstDash val="sysDot"/>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C4CA0FF-D6BC-49A2-BAF0-113D1F8CAADC}"/>
              </a:ext>
            </a:extLst>
          </p:cNvPr>
          <p:cNvCxnSpPr>
            <a:cxnSpLocks/>
          </p:cNvCxnSpPr>
          <p:nvPr/>
        </p:nvCxnSpPr>
        <p:spPr>
          <a:xfrm flipH="1">
            <a:off x="10045407" y="4441123"/>
            <a:ext cx="1" cy="237078"/>
          </a:xfrm>
          <a:prstGeom prst="line">
            <a:avLst/>
          </a:prstGeom>
          <a:ln w="25400" cap="rnd">
            <a:solidFill>
              <a:schemeClr val="accent5">
                <a:lumMod val="75000"/>
              </a:schemeClr>
            </a:solidFill>
            <a:prstDash val="sysDot"/>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0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C936B-3CC9-42FE-8D90-95754EA50655}"/>
              </a:ext>
            </a:extLst>
          </p:cNvPr>
          <p:cNvSpPr>
            <a:spLocks noGrp="1"/>
          </p:cNvSpPr>
          <p:nvPr>
            <p:ph type="title"/>
          </p:nvPr>
        </p:nvSpPr>
        <p:spPr/>
        <p:txBody>
          <a:bodyPr/>
          <a:lstStyle/>
          <a:p>
            <a:r>
              <a:rPr lang="en-US" dirty="0"/>
              <a:t>Next steps</a:t>
            </a:r>
          </a:p>
        </p:txBody>
      </p:sp>
      <p:sp>
        <p:nvSpPr>
          <p:cNvPr id="3" name="Rectangle: Rounded Corners 2">
            <a:extLst>
              <a:ext uri="{FF2B5EF4-FFF2-40B4-BE49-F238E27FC236}">
                <a16:creationId xmlns:a16="http://schemas.microsoft.com/office/drawing/2014/main" id="{B7CD022B-7B85-4B5A-ACB4-CAE5BCB049B0}"/>
              </a:ext>
            </a:extLst>
          </p:cNvPr>
          <p:cNvSpPr/>
          <p:nvPr/>
        </p:nvSpPr>
        <p:spPr>
          <a:xfrm>
            <a:off x="3533639" y="2008301"/>
            <a:ext cx="4454043" cy="5233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tillium Web" panose="00000400000000000000" pitchFamily="2" charset="0"/>
              </a:rPr>
              <a:t>Capacity building for all stakeholders</a:t>
            </a:r>
            <a:endParaRPr lang="en-GB" b="1" dirty="0">
              <a:solidFill>
                <a:schemeClr val="tx1"/>
              </a:solidFill>
              <a:latin typeface="Titillium Web" panose="00000400000000000000" pitchFamily="2" charset="0"/>
            </a:endParaRPr>
          </a:p>
        </p:txBody>
      </p:sp>
      <p:sp>
        <p:nvSpPr>
          <p:cNvPr id="4" name="Rectangle: Rounded Corners 3">
            <a:extLst>
              <a:ext uri="{FF2B5EF4-FFF2-40B4-BE49-F238E27FC236}">
                <a16:creationId xmlns:a16="http://schemas.microsoft.com/office/drawing/2014/main" id="{98D68D9A-9ECF-4EE0-A5EB-7FF2012973D4}"/>
              </a:ext>
            </a:extLst>
          </p:cNvPr>
          <p:cNvSpPr/>
          <p:nvPr/>
        </p:nvSpPr>
        <p:spPr>
          <a:xfrm>
            <a:off x="3516018" y="3323676"/>
            <a:ext cx="4435921" cy="3478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tillium Web" panose="00000400000000000000" pitchFamily="2" charset="0"/>
              </a:rPr>
              <a:t>Development of e-learning materials</a:t>
            </a:r>
            <a:endParaRPr lang="en-GB" b="1" dirty="0">
              <a:solidFill>
                <a:schemeClr val="tx1"/>
              </a:solidFill>
              <a:latin typeface="Titillium Web" panose="00000400000000000000" pitchFamily="2" charset="0"/>
            </a:endParaRPr>
          </a:p>
        </p:txBody>
      </p:sp>
      <p:sp>
        <p:nvSpPr>
          <p:cNvPr id="5" name="Rectangle: Rounded Corners 4">
            <a:extLst>
              <a:ext uri="{FF2B5EF4-FFF2-40B4-BE49-F238E27FC236}">
                <a16:creationId xmlns:a16="http://schemas.microsoft.com/office/drawing/2014/main" id="{2BAD7B4C-C7D6-481A-958D-861DB9818AAF}"/>
              </a:ext>
            </a:extLst>
          </p:cNvPr>
          <p:cNvSpPr/>
          <p:nvPr/>
        </p:nvSpPr>
        <p:spPr>
          <a:xfrm>
            <a:off x="3516018" y="4849699"/>
            <a:ext cx="4435921" cy="53161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tillium Web" panose="00000400000000000000" pitchFamily="2" charset="0"/>
              </a:rPr>
              <a:t>Data production and continuous consultations with all stakeholders</a:t>
            </a:r>
            <a:endParaRPr lang="en-GB" b="1" dirty="0">
              <a:solidFill>
                <a:schemeClr val="tx1"/>
              </a:solidFill>
              <a:latin typeface="Titillium Web" panose="00000400000000000000" pitchFamily="2" charset="0"/>
            </a:endParaRPr>
          </a:p>
        </p:txBody>
      </p:sp>
      <p:cxnSp>
        <p:nvCxnSpPr>
          <p:cNvPr id="6" name="Straight Connector 5">
            <a:extLst>
              <a:ext uri="{FF2B5EF4-FFF2-40B4-BE49-F238E27FC236}">
                <a16:creationId xmlns:a16="http://schemas.microsoft.com/office/drawing/2014/main" id="{A682B456-7CD8-4321-BC90-190FDA8C6897}"/>
              </a:ext>
            </a:extLst>
          </p:cNvPr>
          <p:cNvCxnSpPr>
            <a:cxnSpLocks/>
          </p:cNvCxnSpPr>
          <p:nvPr/>
        </p:nvCxnSpPr>
        <p:spPr>
          <a:xfrm>
            <a:off x="3312106" y="2236952"/>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392FDFE-155C-44D2-A0FE-63591EA678CA}"/>
              </a:ext>
            </a:extLst>
          </p:cNvPr>
          <p:cNvCxnSpPr>
            <a:cxnSpLocks/>
          </p:cNvCxnSpPr>
          <p:nvPr/>
        </p:nvCxnSpPr>
        <p:spPr>
          <a:xfrm>
            <a:off x="3312106" y="3467666"/>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C3393B6-4226-4CC9-85B4-F83B872EB228}"/>
              </a:ext>
            </a:extLst>
          </p:cNvPr>
          <p:cNvCxnSpPr>
            <a:cxnSpLocks/>
          </p:cNvCxnSpPr>
          <p:nvPr/>
        </p:nvCxnSpPr>
        <p:spPr>
          <a:xfrm>
            <a:off x="3312106" y="5115505"/>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CD618CB-80E8-4723-AB4B-4D574C930A40}"/>
              </a:ext>
            </a:extLst>
          </p:cNvPr>
          <p:cNvCxnSpPr>
            <a:cxnSpLocks/>
          </p:cNvCxnSpPr>
          <p:nvPr/>
        </p:nvCxnSpPr>
        <p:spPr>
          <a:xfrm>
            <a:off x="3281547" y="2236952"/>
            <a:ext cx="0" cy="2878553"/>
          </a:xfrm>
          <a:prstGeom prst="line">
            <a:avLst/>
          </a:prstGeom>
          <a:ln w="25400" cap="rnd">
            <a:solidFill>
              <a:schemeClr val="accent5">
                <a:lumMod val="50000"/>
              </a:schemeClr>
            </a:solidFill>
            <a:prstDash val="sys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18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122362C5-ED8D-4F4A-A06D-DA1DF3258532}"/>
              </a:ext>
            </a:extLst>
          </p:cNvPr>
          <p:cNvPicPr>
            <a:picLocks noChangeAspect="1"/>
          </p:cNvPicPr>
          <p:nvPr/>
        </p:nvPicPr>
        <p:blipFill rotWithShape="1">
          <a:blip r:embed="rId2">
            <a:extLst>
              <a:ext uri="{28A0092B-C50C-407E-A947-70E740481C1C}">
                <a14:useLocalDpi xmlns:a14="http://schemas.microsoft.com/office/drawing/2010/main" val="0"/>
              </a:ext>
            </a:extLst>
          </a:blip>
          <a:srcRect l="3648" t="8920" r="3201" b="21259"/>
          <a:stretch/>
        </p:blipFill>
        <p:spPr>
          <a:xfrm>
            <a:off x="0" y="0"/>
            <a:ext cx="12192000" cy="6858000"/>
          </a:xfrm>
          <a:prstGeom prst="rect">
            <a:avLst/>
          </a:prstGeom>
        </p:spPr>
      </p:pic>
      <p:sp>
        <p:nvSpPr>
          <p:cNvPr id="7" name="TextBox 6">
            <a:extLst>
              <a:ext uri="{FF2B5EF4-FFF2-40B4-BE49-F238E27FC236}">
                <a16:creationId xmlns:a16="http://schemas.microsoft.com/office/drawing/2014/main" id="{AE74B10D-0242-45DC-A35B-8C592FCF07CF}"/>
              </a:ext>
            </a:extLst>
          </p:cNvPr>
          <p:cNvSpPr txBox="1"/>
          <p:nvPr/>
        </p:nvSpPr>
        <p:spPr>
          <a:xfrm>
            <a:off x="4409928" y="2222658"/>
            <a:ext cx="3334043" cy="1477328"/>
          </a:xfrm>
          <a:prstGeom prst="rect">
            <a:avLst/>
          </a:prstGeom>
          <a:noFill/>
        </p:spPr>
        <p:txBody>
          <a:bodyPr wrap="square" rtlCol="0">
            <a:spAutoFit/>
          </a:bodyPr>
          <a:lstStyle/>
          <a:p>
            <a:r>
              <a:rPr lang="en-GB" b="1" dirty="0">
                <a:latin typeface="Titillium Web" panose="00000400000000000000" pitchFamily="2" charset="0"/>
              </a:rPr>
              <a:t>Presenter name</a:t>
            </a:r>
          </a:p>
          <a:p>
            <a:r>
              <a:rPr lang="en-GB" dirty="0">
                <a:latin typeface="Titillium Web" panose="00000400000000000000" pitchFamily="2" charset="0"/>
              </a:rPr>
              <a:t>Unit</a:t>
            </a:r>
          </a:p>
          <a:p>
            <a:r>
              <a:rPr lang="en-GB" dirty="0">
                <a:latin typeface="Titillium Web" panose="00000400000000000000" pitchFamily="2" charset="0"/>
              </a:rPr>
              <a:t>UN-Habitat</a:t>
            </a:r>
          </a:p>
          <a:p>
            <a:endParaRPr lang="en-GB" dirty="0">
              <a:latin typeface="Titillium Web" panose="00000400000000000000" pitchFamily="2" charset="0"/>
            </a:endParaRPr>
          </a:p>
          <a:p>
            <a:r>
              <a:rPr lang="en-GB" sz="1600" dirty="0" err="1">
                <a:latin typeface="Titillium Web" panose="00000400000000000000" pitchFamily="2" charset="0"/>
              </a:rPr>
              <a:t>DateThank</a:t>
            </a:r>
            <a:r>
              <a:rPr lang="en-GB" sz="1600" dirty="0">
                <a:latin typeface="Titillium Web" panose="00000400000000000000" pitchFamily="2" charset="0"/>
              </a:rPr>
              <a:t> You</a:t>
            </a:r>
          </a:p>
        </p:txBody>
      </p:sp>
      <p:sp>
        <p:nvSpPr>
          <p:cNvPr id="2" name="Rectangle 1">
            <a:extLst>
              <a:ext uri="{FF2B5EF4-FFF2-40B4-BE49-F238E27FC236}">
                <a16:creationId xmlns:a16="http://schemas.microsoft.com/office/drawing/2014/main" id="{303B46DD-0332-42A2-B832-76B70DE9913E}"/>
              </a:ext>
            </a:extLst>
          </p:cNvPr>
          <p:cNvSpPr/>
          <p:nvPr/>
        </p:nvSpPr>
        <p:spPr>
          <a:xfrm>
            <a:off x="1485900" y="1562100"/>
            <a:ext cx="9220200"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3A33A25D-BD47-485E-9106-6D11BE6668F5}"/>
              </a:ext>
            </a:extLst>
          </p:cNvPr>
          <p:cNvSpPr/>
          <p:nvPr/>
        </p:nvSpPr>
        <p:spPr>
          <a:xfrm>
            <a:off x="1790700" y="1905000"/>
            <a:ext cx="8572500" cy="3009900"/>
          </a:xfrm>
          <a:prstGeom prst="rect">
            <a:avLst/>
          </a:prstGeom>
          <a:noFill/>
          <a:ln w="31750">
            <a:solidFill>
              <a:srgbClr val="4F8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400452B-071E-4145-AF49-9298A8BD51F9}"/>
              </a:ext>
            </a:extLst>
          </p:cNvPr>
          <p:cNvSpPr txBox="1"/>
          <p:nvPr/>
        </p:nvSpPr>
        <p:spPr>
          <a:xfrm>
            <a:off x="3962399" y="2969746"/>
            <a:ext cx="4229100" cy="707886"/>
          </a:xfrm>
          <a:prstGeom prst="rect">
            <a:avLst/>
          </a:prstGeom>
          <a:noFill/>
        </p:spPr>
        <p:txBody>
          <a:bodyPr wrap="square" rtlCol="0">
            <a:spAutoFit/>
          </a:bodyPr>
          <a:lstStyle/>
          <a:p>
            <a:pPr algn="ctr"/>
            <a:r>
              <a:rPr lang="en-GB" sz="2000" dirty="0">
                <a:latin typeface="Titillium Web" panose="00000400000000000000" pitchFamily="2" charset="0"/>
              </a:rPr>
              <a:t>Robert Ndugwa</a:t>
            </a:r>
          </a:p>
          <a:p>
            <a:pPr algn="ctr"/>
            <a:r>
              <a:rPr lang="en-GB" sz="2000" dirty="0">
                <a:solidFill>
                  <a:srgbClr val="0070C0"/>
                </a:solidFill>
                <a:latin typeface="Titillium Web" panose="00000400000000000000" pitchFamily="2" charset="0"/>
              </a:rPr>
              <a:t>robert.ndugwa@un.org</a:t>
            </a:r>
          </a:p>
        </p:txBody>
      </p:sp>
      <p:pic>
        <p:nvPicPr>
          <p:cNvPr id="12" name="Picture 11" descr="A sign lit up at night&#10;&#10;Description automatically generated">
            <a:extLst>
              <a:ext uri="{FF2B5EF4-FFF2-40B4-BE49-F238E27FC236}">
                <a16:creationId xmlns:a16="http://schemas.microsoft.com/office/drawing/2014/main" id="{278D3918-4E60-4B0B-8BFB-9E7E54935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4339" y="4284519"/>
            <a:ext cx="2543322" cy="453840"/>
          </a:xfrm>
          <a:prstGeom prst="rect">
            <a:avLst/>
          </a:prstGeom>
        </p:spPr>
      </p:pic>
      <p:pic>
        <p:nvPicPr>
          <p:cNvPr id="13" name="Picture 12">
            <a:extLst>
              <a:ext uri="{FF2B5EF4-FFF2-40B4-BE49-F238E27FC236}">
                <a16:creationId xmlns:a16="http://schemas.microsoft.com/office/drawing/2014/main" id="{8AB07756-9CAB-4B2F-ACA6-3EE4EA4EED7F}"/>
              </a:ext>
            </a:extLst>
          </p:cNvPr>
          <p:cNvPicPr>
            <a:picLocks noChangeAspect="1"/>
          </p:cNvPicPr>
          <p:nvPr/>
        </p:nvPicPr>
        <p:blipFill>
          <a:blip r:embed="rId4"/>
          <a:stretch>
            <a:fillRect/>
          </a:stretch>
        </p:blipFill>
        <p:spPr>
          <a:xfrm>
            <a:off x="3980504" y="1984141"/>
            <a:ext cx="4230991" cy="963251"/>
          </a:xfrm>
          <a:prstGeom prst="rect">
            <a:avLst/>
          </a:prstGeom>
        </p:spPr>
      </p:pic>
    </p:spTree>
    <p:extLst>
      <p:ext uri="{BB962C8B-B14F-4D97-AF65-F5344CB8AC3E}">
        <p14:creationId xmlns:p14="http://schemas.microsoft.com/office/powerpoint/2010/main" val="197834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E23C5CB-CC02-4BCD-A428-1332DFC10618}"/>
              </a:ext>
            </a:extLst>
          </p:cNvPr>
          <p:cNvSpPr/>
          <p:nvPr/>
        </p:nvSpPr>
        <p:spPr>
          <a:xfrm>
            <a:off x="1349566" y="3247222"/>
            <a:ext cx="363556" cy="36355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EE40DB15-E68C-42B5-A0F5-BE03C8CB3B11}"/>
              </a:ext>
            </a:extLst>
          </p:cNvPr>
          <p:cNvSpPr/>
          <p:nvPr/>
        </p:nvSpPr>
        <p:spPr>
          <a:xfrm>
            <a:off x="3242080" y="3247222"/>
            <a:ext cx="363556" cy="36355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0E2C5DA3-1B73-41ED-9F74-43603DB48335}"/>
              </a:ext>
            </a:extLst>
          </p:cNvPr>
          <p:cNvSpPr/>
          <p:nvPr/>
        </p:nvSpPr>
        <p:spPr>
          <a:xfrm>
            <a:off x="5221787" y="3247222"/>
            <a:ext cx="439903" cy="36355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F94F6A9E-4335-48BB-AD0D-66E44B893C66}"/>
              </a:ext>
            </a:extLst>
          </p:cNvPr>
          <p:cNvSpPr/>
          <p:nvPr/>
        </p:nvSpPr>
        <p:spPr>
          <a:xfrm>
            <a:off x="7277835" y="3247221"/>
            <a:ext cx="439903" cy="36355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B2A4D1F-1E11-4C88-AEC4-0FE545048DD4}"/>
              </a:ext>
            </a:extLst>
          </p:cNvPr>
          <p:cNvSpPr/>
          <p:nvPr/>
        </p:nvSpPr>
        <p:spPr>
          <a:xfrm>
            <a:off x="9320307" y="3212162"/>
            <a:ext cx="439903" cy="36355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AAC04770-81F8-4619-9DC0-3C578C2CA360}"/>
              </a:ext>
            </a:extLst>
          </p:cNvPr>
          <p:cNvCxnSpPr>
            <a:cxnSpLocks/>
            <a:stCxn id="2" idx="6"/>
          </p:cNvCxnSpPr>
          <p:nvPr/>
        </p:nvCxnSpPr>
        <p:spPr>
          <a:xfrm>
            <a:off x="1713122" y="3429000"/>
            <a:ext cx="1465612" cy="0"/>
          </a:xfrm>
          <a:prstGeom prst="line">
            <a:avLst/>
          </a:prstGeom>
          <a:ln w="25400" cap="rnd">
            <a:solidFill>
              <a:srgbClr val="002060"/>
            </a:solidFill>
            <a:prstDash val="sysDot"/>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DD0585E-EC09-40D3-BCCE-36D235C1232B}"/>
              </a:ext>
            </a:extLst>
          </p:cNvPr>
          <p:cNvCxnSpPr/>
          <p:nvPr/>
        </p:nvCxnSpPr>
        <p:spPr>
          <a:xfrm>
            <a:off x="3720788" y="3473532"/>
            <a:ext cx="1465612" cy="0"/>
          </a:xfrm>
          <a:prstGeom prst="line">
            <a:avLst/>
          </a:prstGeom>
          <a:ln w="25400" cap="rnd">
            <a:solidFill>
              <a:srgbClr val="002060"/>
            </a:solidFill>
            <a:prstDash val="sysDot"/>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2B5B37D-8045-44ED-855B-D481A87FA6F7}"/>
              </a:ext>
            </a:extLst>
          </p:cNvPr>
          <p:cNvCxnSpPr/>
          <p:nvPr/>
        </p:nvCxnSpPr>
        <p:spPr>
          <a:xfrm>
            <a:off x="5469627" y="3429000"/>
            <a:ext cx="1773391" cy="0"/>
          </a:xfrm>
          <a:prstGeom prst="line">
            <a:avLst/>
          </a:prstGeom>
          <a:ln w="25400" cap="rnd">
            <a:solidFill>
              <a:srgbClr val="002060"/>
            </a:solidFill>
            <a:prstDash val="sysDot"/>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71F9DC-3461-42ED-B3BB-42E4F1CB6FC9}"/>
              </a:ext>
            </a:extLst>
          </p:cNvPr>
          <p:cNvCxnSpPr/>
          <p:nvPr/>
        </p:nvCxnSpPr>
        <p:spPr>
          <a:xfrm>
            <a:off x="7546633" y="3429000"/>
            <a:ext cx="1773391" cy="0"/>
          </a:xfrm>
          <a:prstGeom prst="line">
            <a:avLst/>
          </a:prstGeom>
          <a:ln w="25400" cap="rnd">
            <a:solidFill>
              <a:srgbClr val="002060"/>
            </a:solidFill>
            <a:prstDash val="sysDot"/>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935804-B3A4-4B4A-9BDE-3CAF50632D1A}"/>
              </a:ext>
            </a:extLst>
          </p:cNvPr>
          <p:cNvSpPr txBox="1"/>
          <p:nvPr/>
        </p:nvSpPr>
        <p:spPr>
          <a:xfrm>
            <a:off x="842790" y="2970223"/>
            <a:ext cx="1377108" cy="276999"/>
          </a:xfrm>
          <a:prstGeom prst="rect">
            <a:avLst/>
          </a:prstGeom>
          <a:noFill/>
        </p:spPr>
        <p:txBody>
          <a:bodyPr wrap="square" rtlCol="0">
            <a:spAutoFit/>
          </a:bodyPr>
          <a:lstStyle/>
          <a:p>
            <a:pPr algn="ctr"/>
            <a:r>
              <a:rPr lang="en-GB" sz="1200" b="1" dirty="0">
                <a:latin typeface="Titillium Web" panose="00000400000000000000" pitchFamily="2" charset="0"/>
              </a:rPr>
              <a:t>4/3/2019</a:t>
            </a:r>
          </a:p>
        </p:txBody>
      </p:sp>
      <p:sp>
        <p:nvSpPr>
          <p:cNvPr id="15" name="TextBox 14">
            <a:extLst>
              <a:ext uri="{FF2B5EF4-FFF2-40B4-BE49-F238E27FC236}">
                <a16:creationId xmlns:a16="http://schemas.microsoft.com/office/drawing/2014/main" id="{6A2C761C-B41A-401F-9E9E-47AAF0A436B1}"/>
              </a:ext>
            </a:extLst>
          </p:cNvPr>
          <p:cNvSpPr txBox="1"/>
          <p:nvPr/>
        </p:nvSpPr>
        <p:spPr>
          <a:xfrm>
            <a:off x="842790" y="2417669"/>
            <a:ext cx="1377108" cy="461665"/>
          </a:xfrm>
          <a:prstGeom prst="rect">
            <a:avLst/>
          </a:prstGeom>
          <a:solidFill>
            <a:srgbClr val="C00000"/>
          </a:solidFill>
        </p:spPr>
        <p:txBody>
          <a:bodyPr wrap="square" rtlCol="0">
            <a:spAutoFit/>
          </a:bodyPr>
          <a:lstStyle/>
          <a:p>
            <a:pPr algn="ctr"/>
            <a:r>
              <a:rPr lang="en-GB" sz="1200" b="1" dirty="0">
                <a:solidFill>
                  <a:schemeClr val="bg1"/>
                </a:solidFill>
                <a:latin typeface="Titillium Web" panose="00000400000000000000" pitchFamily="2" charset="0"/>
              </a:rPr>
              <a:t>NUA Guidelines circulation</a:t>
            </a:r>
          </a:p>
        </p:txBody>
      </p:sp>
      <p:sp>
        <p:nvSpPr>
          <p:cNvPr id="16" name="TextBox 15">
            <a:extLst>
              <a:ext uri="{FF2B5EF4-FFF2-40B4-BE49-F238E27FC236}">
                <a16:creationId xmlns:a16="http://schemas.microsoft.com/office/drawing/2014/main" id="{61236303-9296-41DA-989D-F0DB3135AF4F}"/>
              </a:ext>
            </a:extLst>
          </p:cNvPr>
          <p:cNvSpPr txBox="1"/>
          <p:nvPr/>
        </p:nvSpPr>
        <p:spPr>
          <a:xfrm>
            <a:off x="842790" y="3792556"/>
            <a:ext cx="1377108" cy="461665"/>
          </a:xfrm>
          <a:prstGeom prst="rect">
            <a:avLst/>
          </a:prstGeom>
          <a:solidFill>
            <a:schemeClr val="accent1">
              <a:lumMod val="20000"/>
              <a:lumOff val="80000"/>
            </a:schemeClr>
          </a:solidFill>
        </p:spPr>
        <p:txBody>
          <a:bodyPr wrap="square" rtlCol="0">
            <a:spAutoFit/>
          </a:bodyPr>
          <a:lstStyle/>
          <a:p>
            <a:pPr marL="171450" indent="-171450">
              <a:buFont typeface="Arial" panose="020B0604020202020204" pitchFamily="34" charset="0"/>
              <a:buChar char="•"/>
            </a:pPr>
            <a:r>
              <a:rPr lang="en-GB" sz="1200" dirty="0">
                <a:latin typeface="Titillium Web" panose="00000400000000000000" pitchFamily="2" charset="0"/>
              </a:rPr>
              <a:t>NUA Guidelines circulation</a:t>
            </a:r>
          </a:p>
        </p:txBody>
      </p:sp>
      <p:sp>
        <p:nvSpPr>
          <p:cNvPr id="20" name="TextBox 19">
            <a:extLst>
              <a:ext uri="{FF2B5EF4-FFF2-40B4-BE49-F238E27FC236}">
                <a16:creationId xmlns:a16="http://schemas.microsoft.com/office/drawing/2014/main" id="{205A87C0-7F30-4D95-9CE9-2342FAC127B1}"/>
              </a:ext>
            </a:extLst>
          </p:cNvPr>
          <p:cNvSpPr txBox="1"/>
          <p:nvPr/>
        </p:nvSpPr>
        <p:spPr>
          <a:xfrm>
            <a:off x="2735304" y="2922613"/>
            <a:ext cx="1377108" cy="276999"/>
          </a:xfrm>
          <a:prstGeom prst="rect">
            <a:avLst/>
          </a:prstGeom>
          <a:noFill/>
        </p:spPr>
        <p:txBody>
          <a:bodyPr wrap="square" rtlCol="0">
            <a:spAutoFit/>
          </a:bodyPr>
          <a:lstStyle/>
          <a:p>
            <a:pPr algn="ctr"/>
            <a:r>
              <a:rPr lang="en-GB" sz="1200" b="1" dirty="0">
                <a:latin typeface="Titillium Web" panose="00000400000000000000" pitchFamily="2" charset="0"/>
              </a:rPr>
              <a:t>9/2019</a:t>
            </a:r>
          </a:p>
        </p:txBody>
      </p:sp>
      <p:sp>
        <p:nvSpPr>
          <p:cNvPr id="22" name="TextBox 21">
            <a:extLst>
              <a:ext uri="{FF2B5EF4-FFF2-40B4-BE49-F238E27FC236}">
                <a16:creationId xmlns:a16="http://schemas.microsoft.com/office/drawing/2014/main" id="{4F0A9625-F490-4C1C-A22C-788AE27ED034}"/>
              </a:ext>
            </a:extLst>
          </p:cNvPr>
          <p:cNvSpPr txBox="1"/>
          <p:nvPr/>
        </p:nvSpPr>
        <p:spPr>
          <a:xfrm>
            <a:off x="2624428" y="3747453"/>
            <a:ext cx="1829166" cy="1200329"/>
          </a:xfrm>
          <a:prstGeom prst="rect">
            <a:avLst/>
          </a:prstGeom>
          <a:solidFill>
            <a:schemeClr val="accent1">
              <a:lumMod val="20000"/>
              <a:lumOff val="80000"/>
            </a:schemeClr>
          </a:solidFill>
        </p:spPr>
        <p:txBody>
          <a:bodyPr wrap="square" rtlCol="0">
            <a:spAutoFit/>
          </a:bodyPr>
          <a:lstStyle/>
          <a:p>
            <a:pPr marL="171450" indent="-171450">
              <a:buFont typeface="Arial" panose="020B0604020202020204" pitchFamily="34" charset="0"/>
              <a:buChar char="•"/>
            </a:pPr>
            <a:r>
              <a:rPr lang="en-GB" sz="1200" dirty="0">
                <a:latin typeface="Titillium Web" panose="00000400000000000000" pitchFamily="2" charset="0"/>
              </a:rPr>
              <a:t>Framework development with internal and external consultation </a:t>
            </a:r>
            <a:r>
              <a:rPr lang="en-GB" sz="1200" dirty="0" err="1">
                <a:latin typeface="Titillium Web" panose="00000400000000000000" pitchFamily="2" charset="0"/>
              </a:rPr>
              <a:t>e.g</a:t>
            </a:r>
            <a:r>
              <a:rPr lang="en-GB" sz="1200" dirty="0">
                <a:latin typeface="Titillium Web" panose="00000400000000000000" pitchFamily="2" charset="0"/>
              </a:rPr>
              <a:t> RECS, MS, civil society, academia, etc</a:t>
            </a:r>
          </a:p>
        </p:txBody>
      </p:sp>
      <p:sp>
        <p:nvSpPr>
          <p:cNvPr id="23" name="TextBox 22">
            <a:extLst>
              <a:ext uri="{FF2B5EF4-FFF2-40B4-BE49-F238E27FC236}">
                <a16:creationId xmlns:a16="http://schemas.microsoft.com/office/drawing/2014/main" id="{F5D993DA-9314-41C3-BF8F-FACBE0E87F29}"/>
              </a:ext>
            </a:extLst>
          </p:cNvPr>
          <p:cNvSpPr txBox="1"/>
          <p:nvPr/>
        </p:nvSpPr>
        <p:spPr>
          <a:xfrm>
            <a:off x="4608585" y="2970223"/>
            <a:ext cx="1666301" cy="276999"/>
          </a:xfrm>
          <a:prstGeom prst="rect">
            <a:avLst/>
          </a:prstGeom>
          <a:noFill/>
        </p:spPr>
        <p:txBody>
          <a:bodyPr wrap="square" rtlCol="0">
            <a:spAutoFit/>
          </a:bodyPr>
          <a:lstStyle/>
          <a:p>
            <a:pPr algn="ctr"/>
            <a:r>
              <a:rPr lang="en-GB" sz="1200" b="1" dirty="0">
                <a:latin typeface="Titillium Web" panose="00000400000000000000" pitchFamily="2" charset="0"/>
              </a:rPr>
              <a:t>2/2020</a:t>
            </a:r>
          </a:p>
        </p:txBody>
      </p:sp>
      <p:sp>
        <p:nvSpPr>
          <p:cNvPr id="24" name="TextBox 23">
            <a:extLst>
              <a:ext uri="{FF2B5EF4-FFF2-40B4-BE49-F238E27FC236}">
                <a16:creationId xmlns:a16="http://schemas.microsoft.com/office/drawing/2014/main" id="{D60D7A8B-C6C7-4AB9-A644-47A9344CF662}"/>
              </a:ext>
            </a:extLst>
          </p:cNvPr>
          <p:cNvSpPr txBox="1"/>
          <p:nvPr/>
        </p:nvSpPr>
        <p:spPr>
          <a:xfrm>
            <a:off x="4608585" y="2602335"/>
            <a:ext cx="1666301" cy="276999"/>
          </a:xfrm>
          <a:prstGeom prst="rect">
            <a:avLst/>
          </a:prstGeom>
          <a:solidFill>
            <a:srgbClr val="C00000"/>
          </a:solidFill>
        </p:spPr>
        <p:txBody>
          <a:bodyPr wrap="square" rtlCol="0">
            <a:spAutoFit/>
          </a:bodyPr>
          <a:lstStyle/>
          <a:p>
            <a:pPr algn="ctr"/>
            <a:r>
              <a:rPr lang="en-GB" sz="1200" b="1" dirty="0">
                <a:solidFill>
                  <a:schemeClr val="bg1"/>
                </a:solidFill>
                <a:latin typeface="Titillium Web" panose="00000400000000000000" pitchFamily="2" charset="0"/>
              </a:rPr>
              <a:t>WUF 10</a:t>
            </a:r>
          </a:p>
        </p:txBody>
      </p:sp>
      <p:sp>
        <p:nvSpPr>
          <p:cNvPr id="26" name="TextBox 25">
            <a:extLst>
              <a:ext uri="{FF2B5EF4-FFF2-40B4-BE49-F238E27FC236}">
                <a16:creationId xmlns:a16="http://schemas.microsoft.com/office/drawing/2014/main" id="{494C8F29-7C1A-43EB-BE46-768FA212A7C0}"/>
              </a:ext>
            </a:extLst>
          </p:cNvPr>
          <p:cNvSpPr txBox="1"/>
          <p:nvPr/>
        </p:nvSpPr>
        <p:spPr>
          <a:xfrm>
            <a:off x="6657987" y="2962009"/>
            <a:ext cx="1666301" cy="276999"/>
          </a:xfrm>
          <a:prstGeom prst="rect">
            <a:avLst/>
          </a:prstGeom>
          <a:noFill/>
        </p:spPr>
        <p:txBody>
          <a:bodyPr wrap="square" rtlCol="0">
            <a:spAutoFit/>
          </a:bodyPr>
          <a:lstStyle/>
          <a:p>
            <a:pPr algn="ctr"/>
            <a:r>
              <a:rPr lang="en-GB" sz="1200" b="1" dirty="0">
                <a:latin typeface="Titillium Web" panose="00000400000000000000" pitchFamily="2" charset="0"/>
              </a:rPr>
              <a:t>8/2020 – 3/2022</a:t>
            </a:r>
          </a:p>
        </p:txBody>
      </p:sp>
      <p:sp>
        <p:nvSpPr>
          <p:cNvPr id="28" name="TextBox 27">
            <a:extLst>
              <a:ext uri="{FF2B5EF4-FFF2-40B4-BE49-F238E27FC236}">
                <a16:creationId xmlns:a16="http://schemas.microsoft.com/office/drawing/2014/main" id="{2E432AC3-7A90-4A8A-8FCC-3B9545532F61}"/>
              </a:ext>
            </a:extLst>
          </p:cNvPr>
          <p:cNvSpPr txBox="1"/>
          <p:nvPr/>
        </p:nvSpPr>
        <p:spPr>
          <a:xfrm>
            <a:off x="6421229" y="3792556"/>
            <a:ext cx="1986501" cy="1569660"/>
          </a:xfrm>
          <a:prstGeom prst="rect">
            <a:avLst/>
          </a:prstGeom>
          <a:solidFill>
            <a:schemeClr val="accent1">
              <a:lumMod val="20000"/>
              <a:lumOff val="80000"/>
            </a:schemeClr>
          </a:solidFill>
        </p:spPr>
        <p:txBody>
          <a:bodyPr wrap="square" rtlCol="0">
            <a:spAutoFit/>
          </a:bodyPr>
          <a:lstStyle/>
          <a:p>
            <a:pPr marL="171450" indent="-171450">
              <a:buFont typeface="Arial" panose="020B0604020202020204" pitchFamily="34" charset="0"/>
              <a:buChar char="•"/>
            </a:pPr>
            <a:r>
              <a:rPr lang="en-US" sz="1200" dirty="0">
                <a:latin typeface="Titillium Web" panose="00000400000000000000" pitchFamily="2" charset="0"/>
              </a:rPr>
              <a:t>Data collection based on NUA Monitoring Framework;</a:t>
            </a:r>
          </a:p>
          <a:p>
            <a:pPr marL="171450" indent="-171450">
              <a:buFont typeface="Arial" panose="020B0604020202020204" pitchFamily="34" charset="0"/>
              <a:buChar char="•"/>
            </a:pPr>
            <a:r>
              <a:rPr lang="en-US" sz="1200" dirty="0">
                <a:latin typeface="Titillium Web" panose="00000400000000000000" pitchFamily="2" charset="0"/>
              </a:rPr>
              <a:t>Production of voluntary country reports on NUA implementation based on the Monitoring Framework.</a:t>
            </a:r>
          </a:p>
        </p:txBody>
      </p:sp>
      <p:sp>
        <p:nvSpPr>
          <p:cNvPr id="29" name="TextBox 28">
            <a:extLst>
              <a:ext uri="{FF2B5EF4-FFF2-40B4-BE49-F238E27FC236}">
                <a16:creationId xmlns:a16="http://schemas.microsoft.com/office/drawing/2014/main" id="{CCC34AD5-A019-434F-9CFD-8166E9DA21A0}"/>
              </a:ext>
            </a:extLst>
          </p:cNvPr>
          <p:cNvSpPr txBox="1"/>
          <p:nvPr/>
        </p:nvSpPr>
        <p:spPr>
          <a:xfrm>
            <a:off x="8266923" y="2970223"/>
            <a:ext cx="1666301" cy="276999"/>
          </a:xfrm>
          <a:prstGeom prst="rect">
            <a:avLst/>
          </a:prstGeom>
          <a:noFill/>
        </p:spPr>
        <p:txBody>
          <a:bodyPr wrap="square" rtlCol="0">
            <a:spAutoFit/>
          </a:bodyPr>
          <a:lstStyle/>
          <a:p>
            <a:pPr algn="ctr"/>
            <a:r>
              <a:rPr lang="en-GB" sz="1200" b="1" dirty="0">
                <a:latin typeface="Titillium Web" panose="00000400000000000000" pitchFamily="2" charset="0"/>
              </a:rPr>
              <a:t>1/2022 – 6/2022</a:t>
            </a:r>
          </a:p>
        </p:txBody>
      </p:sp>
      <p:sp>
        <p:nvSpPr>
          <p:cNvPr id="31" name="TextBox 30">
            <a:extLst>
              <a:ext uri="{FF2B5EF4-FFF2-40B4-BE49-F238E27FC236}">
                <a16:creationId xmlns:a16="http://schemas.microsoft.com/office/drawing/2014/main" id="{C4DFFB79-274A-47C2-9D19-2AEAE01FD234}"/>
              </a:ext>
            </a:extLst>
          </p:cNvPr>
          <p:cNvSpPr txBox="1"/>
          <p:nvPr/>
        </p:nvSpPr>
        <p:spPr>
          <a:xfrm>
            <a:off x="8927060" y="3775526"/>
            <a:ext cx="1666301" cy="1384995"/>
          </a:xfrm>
          <a:prstGeom prst="rect">
            <a:avLst/>
          </a:prstGeom>
          <a:solidFill>
            <a:schemeClr val="accent1">
              <a:lumMod val="20000"/>
              <a:lumOff val="80000"/>
            </a:schemeClr>
          </a:solidFill>
        </p:spPr>
        <p:txBody>
          <a:bodyPr wrap="square" rtlCol="0">
            <a:spAutoFit/>
          </a:bodyPr>
          <a:lstStyle/>
          <a:p>
            <a:pPr marL="171450" indent="-171450">
              <a:buFont typeface="Arial" panose="020B0604020202020204" pitchFamily="34" charset="0"/>
              <a:buChar char="•"/>
            </a:pPr>
            <a:r>
              <a:rPr lang="en-US" sz="1200" dirty="0">
                <a:latin typeface="Titillium Web" panose="00000400000000000000" pitchFamily="2" charset="0"/>
              </a:rPr>
              <a:t>Preparation of Quadrennial Report to the General Assembly on NUA implementation</a:t>
            </a:r>
          </a:p>
        </p:txBody>
      </p:sp>
      <p:pic>
        <p:nvPicPr>
          <p:cNvPr id="36" name="Picture 35" descr="A screenshot of a cell phone&#10;&#10;Description automatically generated">
            <a:extLst>
              <a:ext uri="{FF2B5EF4-FFF2-40B4-BE49-F238E27FC236}">
                <a16:creationId xmlns:a16="http://schemas.microsoft.com/office/drawing/2014/main" id="{2475CC15-F8AC-46ED-A85D-A29B530B9F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7818" y="1305652"/>
            <a:ext cx="1627834" cy="1254911"/>
          </a:xfrm>
          <a:prstGeom prst="rect">
            <a:avLst/>
          </a:prstGeom>
        </p:spPr>
      </p:pic>
    </p:spTree>
    <p:extLst>
      <p:ext uri="{BB962C8B-B14F-4D97-AF65-F5344CB8AC3E}">
        <p14:creationId xmlns:p14="http://schemas.microsoft.com/office/powerpoint/2010/main" val="561057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8506E0-7110-4012-93C9-A260B90F47EE}"/>
              </a:ext>
            </a:extLst>
          </p:cNvPr>
          <p:cNvSpPr>
            <a:spLocks noGrp="1"/>
          </p:cNvSpPr>
          <p:nvPr>
            <p:ph type="title"/>
          </p:nvPr>
        </p:nvSpPr>
        <p:spPr>
          <a:xfrm>
            <a:off x="838201" y="293855"/>
            <a:ext cx="10515600" cy="588628"/>
          </a:xfrm>
        </p:spPr>
        <p:txBody>
          <a:bodyPr>
            <a:normAutofit/>
          </a:bodyPr>
          <a:lstStyle/>
          <a:p>
            <a:r>
              <a:rPr lang="en-US" dirty="0"/>
              <a:t>The New Urban Agenda monitoring framework</a:t>
            </a:r>
            <a:endParaRPr lang="en-GB" dirty="0"/>
          </a:p>
        </p:txBody>
      </p:sp>
      <p:sp>
        <p:nvSpPr>
          <p:cNvPr id="9" name="Rectangle: Rounded Corners 8">
            <a:extLst>
              <a:ext uri="{FF2B5EF4-FFF2-40B4-BE49-F238E27FC236}">
                <a16:creationId xmlns:a16="http://schemas.microsoft.com/office/drawing/2014/main" id="{3AF46F5A-94D5-4A43-9FAC-28FB8ED304FA}"/>
              </a:ext>
            </a:extLst>
          </p:cNvPr>
          <p:cNvSpPr/>
          <p:nvPr/>
        </p:nvSpPr>
        <p:spPr>
          <a:xfrm>
            <a:off x="1647562" y="3543176"/>
            <a:ext cx="1519581" cy="731888"/>
          </a:xfrm>
          <a:prstGeom prst="roundRect">
            <a:avLst>
              <a:gd name="adj" fmla="val 2009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Titillium Web" panose="00000400000000000000" pitchFamily="2" charset="0"/>
              </a:rPr>
              <a:t>Social Inclusion and Ending Poverty</a:t>
            </a:r>
            <a:endParaRPr lang="en-GB" sz="1100" b="1" dirty="0">
              <a:solidFill>
                <a:schemeClr val="bg1"/>
              </a:solidFill>
              <a:latin typeface="Titillium Web" panose="00000400000000000000" pitchFamily="2" charset="0"/>
            </a:endParaRPr>
          </a:p>
        </p:txBody>
      </p:sp>
      <p:pic>
        <p:nvPicPr>
          <p:cNvPr id="6" name="Graphic 5">
            <a:extLst>
              <a:ext uri="{FF2B5EF4-FFF2-40B4-BE49-F238E27FC236}">
                <a16:creationId xmlns:a16="http://schemas.microsoft.com/office/drawing/2014/main" id="{7F1933B8-8A3E-4954-B329-5EF36F3195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2276" y="2868869"/>
            <a:ext cx="642919" cy="645598"/>
          </a:xfrm>
          <a:prstGeom prst="rect">
            <a:avLst/>
          </a:prstGeom>
        </p:spPr>
      </p:pic>
      <p:pic>
        <p:nvPicPr>
          <p:cNvPr id="7" name="Graphic 6">
            <a:extLst>
              <a:ext uri="{FF2B5EF4-FFF2-40B4-BE49-F238E27FC236}">
                <a16:creationId xmlns:a16="http://schemas.microsoft.com/office/drawing/2014/main" id="{68AE6592-70FE-4897-9B75-1E87D1AD8E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8110" y="2868869"/>
            <a:ext cx="645598" cy="645598"/>
          </a:xfrm>
          <a:prstGeom prst="rect">
            <a:avLst/>
          </a:prstGeom>
        </p:spPr>
      </p:pic>
      <p:pic>
        <p:nvPicPr>
          <p:cNvPr id="8" name="Graphic 7">
            <a:extLst>
              <a:ext uri="{FF2B5EF4-FFF2-40B4-BE49-F238E27FC236}">
                <a16:creationId xmlns:a16="http://schemas.microsoft.com/office/drawing/2014/main" id="{2D060B3C-9F6D-475D-AC3F-0E6516DF7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57671" y="2868869"/>
            <a:ext cx="642919" cy="645598"/>
          </a:xfrm>
          <a:prstGeom prst="rect">
            <a:avLst/>
          </a:prstGeom>
        </p:spPr>
      </p:pic>
      <p:sp>
        <p:nvSpPr>
          <p:cNvPr id="15" name="TextBox 14">
            <a:extLst>
              <a:ext uri="{FF2B5EF4-FFF2-40B4-BE49-F238E27FC236}">
                <a16:creationId xmlns:a16="http://schemas.microsoft.com/office/drawing/2014/main" id="{D8645B96-19D4-422A-ABD2-CFE800C8845C}"/>
              </a:ext>
            </a:extLst>
          </p:cNvPr>
          <p:cNvSpPr txBox="1"/>
          <p:nvPr/>
        </p:nvSpPr>
        <p:spPr>
          <a:xfrm>
            <a:off x="3005980" y="1650111"/>
            <a:ext cx="2146301" cy="588628"/>
          </a:xfrm>
          <a:prstGeom prst="rect">
            <a:avLst/>
          </a:prstGeom>
          <a:noFill/>
        </p:spPr>
        <p:txBody>
          <a:bodyPr wrap="square" rtlCol="0">
            <a:spAutoFit/>
          </a:bodyPr>
          <a:lstStyle/>
          <a:p>
            <a:pPr algn="ctr"/>
            <a:r>
              <a:rPr lang="en-US" sz="1600" b="1" dirty="0">
                <a:latin typeface="Titillium Web" panose="00000400000000000000" pitchFamily="2" charset="0"/>
              </a:rPr>
              <a:t>Transformative commitments</a:t>
            </a:r>
            <a:endParaRPr lang="en-GB" sz="1600" b="1" dirty="0">
              <a:latin typeface="Titillium Web" panose="00000400000000000000" pitchFamily="2" charset="0"/>
            </a:endParaRPr>
          </a:p>
        </p:txBody>
      </p:sp>
      <p:sp>
        <p:nvSpPr>
          <p:cNvPr id="16" name="TextBox 15">
            <a:extLst>
              <a:ext uri="{FF2B5EF4-FFF2-40B4-BE49-F238E27FC236}">
                <a16:creationId xmlns:a16="http://schemas.microsoft.com/office/drawing/2014/main" id="{51D851F8-9017-4A63-A6F5-78322BABD520}"/>
              </a:ext>
            </a:extLst>
          </p:cNvPr>
          <p:cNvSpPr txBox="1"/>
          <p:nvPr/>
        </p:nvSpPr>
        <p:spPr>
          <a:xfrm>
            <a:off x="8273039" y="1650112"/>
            <a:ext cx="2146301" cy="588628"/>
          </a:xfrm>
          <a:prstGeom prst="rect">
            <a:avLst/>
          </a:prstGeom>
          <a:noFill/>
        </p:spPr>
        <p:txBody>
          <a:bodyPr wrap="square" rtlCol="0">
            <a:spAutoFit/>
          </a:bodyPr>
          <a:lstStyle/>
          <a:p>
            <a:pPr algn="ctr"/>
            <a:r>
              <a:rPr lang="en-US" sz="1600" b="1" dirty="0">
                <a:latin typeface="Titillium Web" panose="00000400000000000000" pitchFamily="2" charset="0"/>
              </a:rPr>
              <a:t>Effective implementation</a:t>
            </a:r>
            <a:endParaRPr lang="en-GB" sz="1600" b="1" dirty="0">
              <a:latin typeface="Titillium Web" panose="00000400000000000000" pitchFamily="2" charset="0"/>
            </a:endParaRPr>
          </a:p>
        </p:txBody>
      </p:sp>
      <p:sp>
        <p:nvSpPr>
          <p:cNvPr id="17" name="Rectangle: Rounded Corners 16">
            <a:extLst>
              <a:ext uri="{FF2B5EF4-FFF2-40B4-BE49-F238E27FC236}">
                <a16:creationId xmlns:a16="http://schemas.microsoft.com/office/drawing/2014/main" id="{5344837B-C799-44E3-9026-3D40A910888B}"/>
              </a:ext>
            </a:extLst>
          </p:cNvPr>
          <p:cNvSpPr/>
          <p:nvPr/>
        </p:nvSpPr>
        <p:spPr>
          <a:xfrm>
            <a:off x="3319341" y="3543176"/>
            <a:ext cx="1519581" cy="731888"/>
          </a:xfrm>
          <a:prstGeom prst="roundRect">
            <a:avLst>
              <a:gd name="adj" fmla="val 2009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Titillium Web" panose="00000400000000000000" pitchFamily="2" charset="0"/>
              </a:rPr>
              <a:t>Sustainable and inclusive urban prosperity and opportunities for all</a:t>
            </a:r>
          </a:p>
        </p:txBody>
      </p:sp>
      <p:sp>
        <p:nvSpPr>
          <p:cNvPr id="18" name="Rectangle: Rounded Corners 17">
            <a:extLst>
              <a:ext uri="{FF2B5EF4-FFF2-40B4-BE49-F238E27FC236}">
                <a16:creationId xmlns:a16="http://schemas.microsoft.com/office/drawing/2014/main" id="{0374820B-CBE2-4D04-968C-53AEC610182C}"/>
              </a:ext>
            </a:extLst>
          </p:cNvPr>
          <p:cNvSpPr/>
          <p:nvPr/>
        </p:nvSpPr>
        <p:spPr>
          <a:xfrm>
            <a:off x="4991119" y="3543176"/>
            <a:ext cx="1519581" cy="731888"/>
          </a:xfrm>
          <a:prstGeom prst="roundRect">
            <a:avLst>
              <a:gd name="adj" fmla="val 2009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Titillium Web" panose="00000400000000000000" pitchFamily="2" charset="0"/>
              </a:rPr>
              <a:t>Environmentally sustainable and resilient urban development</a:t>
            </a:r>
          </a:p>
        </p:txBody>
      </p:sp>
      <p:sp>
        <p:nvSpPr>
          <p:cNvPr id="19" name="Rectangle: Rounded Corners 18">
            <a:extLst>
              <a:ext uri="{FF2B5EF4-FFF2-40B4-BE49-F238E27FC236}">
                <a16:creationId xmlns:a16="http://schemas.microsoft.com/office/drawing/2014/main" id="{AA264533-96C8-459B-A5A1-E7C4DAFF7409}"/>
              </a:ext>
            </a:extLst>
          </p:cNvPr>
          <p:cNvSpPr/>
          <p:nvPr/>
        </p:nvSpPr>
        <p:spPr>
          <a:xfrm>
            <a:off x="6914620" y="3543176"/>
            <a:ext cx="1519581" cy="731888"/>
          </a:xfrm>
          <a:prstGeom prst="roundRect">
            <a:avLst>
              <a:gd name="adj" fmla="val 200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Titillium Web" panose="00000400000000000000" pitchFamily="2" charset="0"/>
              </a:rPr>
              <a:t>Building Governance Structure</a:t>
            </a:r>
            <a:endParaRPr lang="en-GB" sz="1100" b="1" dirty="0">
              <a:solidFill>
                <a:schemeClr val="bg1"/>
              </a:solidFill>
              <a:latin typeface="Titillium Web" panose="00000400000000000000" pitchFamily="2" charset="0"/>
            </a:endParaRPr>
          </a:p>
        </p:txBody>
      </p:sp>
      <p:sp>
        <p:nvSpPr>
          <p:cNvPr id="23" name="Rectangle: Rounded Corners 22">
            <a:extLst>
              <a:ext uri="{FF2B5EF4-FFF2-40B4-BE49-F238E27FC236}">
                <a16:creationId xmlns:a16="http://schemas.microsoft.com/office/drawing/2014/main" id="{DAE8DB13-5E92-45F0-97F1-63245B2D8AEE}"/>
              </a:ext>
            </a:extLst>
          </p:cNvPr>
          <p:cNvSpPr/>
          <p:nvPr/>
        </p:nvSpPr>
        <p:spPr>
          <a:xfrm>
            <a:off x="8586399" y="3543176"/>
            <a:ext cx="1519581" cy="731888"/>
          </a:xfrm>
          <a:prstGeom prst="roundRect">
            <a:avLst>
              <a:gd name="adj" fmla="val 200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Titillium Web" panose="00000400000000000000" pitchFamily="2" charset="0"/>
              </a:rPr>
              <a:t>Planning and Managing Urban Spatial Development</a:t>
            </a:r>
          </a:p>
        </p:txBody>
      </p:sp>
      <p:sp>
        <p:nvSpPr>
          <p:cNvPr id="24" name="Rectangle: Rounded Corners 23">
            <a:extLst>
              <a:ext uri="{FF2B5EF4-FFF2-40B4-BE49-F238E27FC236}">
                <a16:creationId xmlns:a16="http://schemas.microsoft.com/office/drawing/2014/main" id="{A6EF8F0A-5758-449B-B0A9-431473EA2F6E}"/>
              </a:ext>
            </a:extLst>
          </p:cNvPr>
          <p:cNvSpPr/>
          <p:nvPr/>
        </p:nvSpPr>
        <p:spPr>
          <a:xfrm>
            <a:off x="10258177" y="3543176"/>
            <a:ext cx="1519581" cy="731888"/>
          </a:xfrm>
          <a:prstGeom prst="roundRect">
            <a:avLst>
              <a:gd name="adj" fmla="val 200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Titillium Web" panose="00000400000000000000" pitchFamily="2" charset="0"/>
              </a:rPr>
              <a:t>Means of Implementation</a:t>
            </a:r>
          </a:p>
        </p:txBody>
      </p:sp>
      <p:cxnSp>
        <p:nvCxnSpPr>
          <p:cNvPr id="26" name="Straight Connector 25">
            <a:extLst>
              <a:ext uri="{FF2B5EF4-FFF2-40B4-BE49-F238E27FC236}">
                <a16:creationId xmlns:a16="http://schemas.microsoft.com/office/drawing/2014/main" id="{B4AA1679-9063-48F5-8DCB-29A557AD6070}"/>
              </a:ext>
            </a:extLst>
          </p:cNvPr>
          <p:cNvCxnSpPr>
            <a:cxnSpLocks/>
            <a:stCxn id="15" idx="2"/>
          </p:cNvCxnSpPr>
          <p:nvPr/>
        </p:nvCxnSpPr>
        <p:spPr>
          <a:xfrm>
            <a:off x="4079131" y="2238739"/>
            <a:ext cx="0" cy="264544"/>
          </a:xfrm>
          <a:prstGeom prst="line">
            <a:avLst/>
          </a:prstGeom>
          <a:ln w="22225" cap="rnd">
            <a:prstDash val="sysDot"/>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E13EAE8-C3B8-4A19-8452-9A9E4F15FF8D}"/>
              </a:ext>
            </a:extLst>
          </p:cNvPr>
          <p:cNvCxnSpPr>
            <a:cxnSpLocks/>
          </p:cNvCxnSpPr>
          <p:nvPr/>
        </p:nvCxnSpPr>
        <p:spPr>
          <a:xfrm>
            <a:off x="2393735" y="2503284"/>
            <a:ext cx="3357175" cy="0"/>
          </a:xfrm>
          <a:prstGeom prst="line">
            <a:avLst/>
          </a:prstGeom>
          <a:ln w="22225" cap="rnd">
            <a:prstDash val="sysDot"/>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C848B21-AD69-4E07-A209-2EF62B1EF9D0}"/>
              </a:ext>
            </a:extLst>
          </p:cNvPr>
          <p:cNvCxnSpPr>
            <a:cxnSpLocks/>
            <a:stCxn id="7" idx="0"/>
          </p:cNvCxnSpPr>
          <p:nvPr/>
        </p:nvCxnSpPr>
        <p:spPr>
          <a:xfrm flipV="1">
            <a:off x="5750910" y="2503284"/>
            <a:ext cx="0" cy="365585"/>
          </a:xfrm>
          <a:prstGeom prst="line">
            <a:avLst/>
          </a:prstGeom>
          <a:ln w="22225" cap="rnd">
            <a:prstDash val="sysDot"/>
            <a:round/>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6AF46F-A8E9-4E46-9E96-62E54B9A4FE6}"/>
              </a:ext>
            </a:extLst>
          </p:cNvPr>
          <p:cNvCxnSpPr>
            <a:cxnSpLocks/>
            <a:stCxn id="8" idx="0"/>
          </p:cNvCxnSpPr>
          <p:nvPr/>
        </p:nvCxnSpPr>
        <p:spPr>
          <a:xfrm flipV="1">
            <a:off x="4079131" y="2503284"/>
            <a:ext cx="0" cy="365585"/>
          </a:xfrm>
          <a:prstGeom prst="line">
            <a:avLst/>
          </a:prstGeom>
          <a:ln w="22225" cap="rnd">
            <a:prstDash val="sysDot"/>
            <a:round/>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534A43C-4BC6-4D1E-B605-051FF82C4FB2}"/>
              </a:ext>
            </a:extLst>
          </p:cNvPr>
          <p:cNvCxnSpPr>
            <a:cxnSpLocks/>
            <a:stCxn id="6" idx="0"/>
          </p:cNvCxnSpPr>
          <p:nvPr/>
        </p:nvCxnSpPr>
        <p:spPr>
          <a:xfrm flipV="1">
            <a:off x="2393735" y="2503284"/>
            <a:ext cx="0" cy="365585"/>
          </a:xfrm>
          <a:prstGeom prst="line">
            <a:avLst/>
          </a:prstGeom>
          <a:ln w="22225" cap="rnd">
            <a:prstDash val="sysDot"/>
            <a:round/>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EB6BA09-E631-4B40-9401-A88F59D8285B}"/>
              </a:ext>
            </a:extLst>
          </p:cNvPr>
          <p:cNvCxnSpPr>
            <a:cxnSpLocks/>
          </p:cNvCxnSpPr>
          <p:nvPr/>
        </p:nvCxnSpPr>
        <p:spPr>
          <a:xfrm>
            <a:off x="9346189" y="2238739"/>
            <a:ext cx="0" cy="264544"/>
          </a:xfrm>
          <a:prstGeom prst="line">
            <a:avLst/>
          </a:prstGeom>
          <a:ln w="22225" cap="rnd">
            <a:solidFill>
              <a:srgbClr val="C00000"/>
            </a:solidFill>
            <a:prstDash val="sysDot"/>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9CDB0CD-EFDC-41C8-8E6C-B36E006EC390}"/>
              </a:ext>
            </a:extLst>
          </p:cNvPr>
          <p:cNvCxnSpPr>
            <a:cxnSpLocks/>
          </p:cNvCxnSpPr>
          <p:nvPr/>
        </p:nvCxnSpPr>
        <p:spPr>
          <a:xfrm>
            <a:off x="7660793" y="2503284"/>
            <a:ext cx="3357175" cy="0"/>
          </a:xfrm>
          <a:prstGeom prst="line">
            <a:avLst/>
          </a:prstGeom>
          <a:ln w="22225" cap="rnd">
            <a:solidFill>
              <a:srgbClr val="C00000"/>
            </a:solidFill>
            <a:prstDash val="sysDot"/>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DC1295C-B5A9-467B-A856-E84027B91688}"/>
              </a:ext>
            </a:extLst>
          </p:cNvPr>
          <p:cNvCxnSpPr>
            <a:cxnSpLocks/>
          </p:cNvCxnSpPr>
          <p:nvPr/>
        </p:nvCxnSpPr>
        <p:spPr>
          <a:xfrm flipV="1">
            <a:off x="11017968" y="2503284"/>
            <a:ext cx="0" cy="365585"/>
          </a:xfrm>
          <a:prstGeom prst="line">
            <a:avLst/>
          </a:prstGeom>
          <a:ln w="22225" cap="rnd">
            <a:solidFill>
              <a:srgbClr val="C00000"/>
            </a:solidFill>
            <a:prstDash val="sysDot"/>
            <a:round/>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83C0265-05ED-4138-8476-D4D0457CA736}"/>
              </a:ext>
            </a:extLst>
          </p:cNvPr>
          <p:cNvCxnSpPr>
            <a:cxnSpLocks/>
          </p:cNvCxnSpPr>
          <p:nvPr/>
        </p:nvCxnSpPr>
        <p:spPr>
          <a:xfrm flipV="1">
            <a:off x="9346189" y="2503284"/>
            <a:ext cx="0" cy="365585"/>
          </a:xfrm>
          <a:prstGeom prst="line">
            <a:avLst/>
          </a:prstGeom>
          <a:ln w="22225" cap="rnd">
            <a:solidFill>
              <a:srgbClr val="C00000"/>
            </a:solidFill>
            <a:prstDash val="sysDot"/>
            <a:round/>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74A68AD-3B20-4136-9290-4C7B19C052ED}"/>
              </a:ext>
            </a:extLst>
          </p:cNvPr>
          <p:cNvCxnSpPr>
            <a:cxnSpLocks/>
          </p:cNvCxnSpPr>
          <p:nvPr/>
        </p:nvCxnSpPr>
        <p:spPr>
          <a:xfrm flipV="1">
            <a:off x="7660793" y="2503284"/>
            <a:ext cx="0" cy="365585"/>
          </a:xfrm>
          <a:prstGeom prst="line">
            <a:avLst/>
          </a:prstGeom>
          <a:ln w="22225" cap="rnd">
            <a:solidFill>
              <a:srgbClr val="C00000"/>
            </a:solidFill>
            <a:prstDash val="sysDot"/>
            <a:round/>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8BE99249-AB36-4D3F-83D0-39CF1445FE13}"/>
              </a:ext>
            </a:extLst>
          </p:cNvPr>
          <p:cNvGrpSpPr/>
          <p:nvPr/>
        </p:nvGrpSpPr>
        <p:grpSpPr>
          <a:xfrm>
            <a:off x="9023390" y="2883224"/>
            <a:ext cx="645598" cy="645598"/>
            <a:chOff x="7075286" y="4917266"/>
            <a:chExt cx="708886" cy="708886"/>
          </a:xfrm>
        </p:grpSpPr>
        <p:sp>
          <p:nvSpPr>
            <p:cNvPr id="65" name="Oval 64">
              <a:extLst>
                <a:ext uri="{FF2B5EF4-FFF2-40B4-BE49-F238E27FC236}">
                  <a16:creationId xmlns:a16="http://schemas.microsoft.com/office/drawing/2014/main" id="{6F5C77B5-F632-4CCF-A1D5-33CA1D3975E7}"/>
                </a:ext>
              </a:extLst>
            </p:cNvPr>
            <p:cNvSpPr/>
            <p:nvPr/>
          </p:nvSpPr>
          <p:spPr>
            <a:xfrm>
              <a:off x="7075286" y="4917266"/>
              <a:ext cx="708886" cy="70888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Graphic 52" descr="Group brainstorm">
              <a:extLst>
                <a:ext uri="{FF2B5EF4-FFF2-40B4-BE49-F238E27FC236}">
                  <a16:creationId xmlns:a16="http://schemas.microsoft.com/office/drawing/2014/main" id="{E632C1B4-EB0E-4DEF-8BBD-5FBF1510C6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11825" y="4953805"/>
              <a:ext cx="635809" cy="635809"/>
            </a:xfrm>
            <a:prstGeom prst="rect">
              <a:avLst/>
            </a:prstGeom>
          </p:spPr>
        </p:pic>
      </p:grpSp>
      <p:grpSp>
        <p:nvGrpSpPr>
          <p:cNvPr id="70" name="Group 69">
            <a:extLst>
              <a:ext uri="{FF2B5EF4-FFF2-40B4-BE49-F238E27FC236}">
                <a16:creationId xmlns:a16="http://schemas.microsoft.com/office/drawing/2014/main" id="{2DAB4796-193E-4817-A579-C9D6193B5B89}"/>
              </a:ext>
            </a:extLst>
          </p:cNvPr>
          <p:cNvGrpSpPr/>
          <p:nvPr/>
        </p:nvGrpSpPr>
        <p:grpSpPr>
          <a:xfrm>
            <a:off x="10695168" y="2868869"/>
            <a:ext cx="645598" cy="645598"/>
            <a:chOff x="6770822" y="5045767"/>
            <a:chExt cx="708886" cy="708886"/>
          </a:xfrm>
        </p:grpSpPr>
        <p:sp>
          <p:nvSpPr>
            <p:cNvPr id="68" name="Oval 67">
              <a:extLst>
                <a:ext uri="{FF2B5EF4-FFF2-40B4-BE49-F238E27FC236}">
                  <a16:creationId xmlns:a16="http://schemas.microsoft.com/office/drawing/2014/main" id="{152134EA-FE0D-4BF0-80DA-F3CAAA8DDB5F}"/>
                </a:ext>
              </a:extLst>
            </p:cNvPr>
            <p:cNvSpPr/>
            <p:nvPr/>
          </p:nvSpPr>
          <p:spPr>
            <a:xfrm>
              <a:off x="6770822" y="5045767"/>
              <a:ext cx="708886" cy="70888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Graphic 56" descr="Daily calendar">
              <a:extLst>
                <a:ext uri="{FF2B5EF4-FFF2-40B4-BE49-F238E27FC236}">
                  <a16:creationId xmlns:a16="http://schemas.microsoft.com/office/drawing/2014/main" id="{B3C792E7-7EA7-4CE9-B067-DDB06072592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46726" y="5121671"/>
              <a:ext cx="557078" cy="557078"/>
            </a:xfrm>
            <a:prstGeom prst="rect">
              <a:avLst/>
            </a:prstGeom>
          </p:spPr>
        </p:pic>
      </p:grpSp>
      <p:grpSp>
        <p:nvGrpSpPr>
          <p:cNvPr id="63" name="Group 62">
            <a:extLst>
              <a:ext uri="{FF2B5EF4-FFF2-40B4-BE49-F238E27FC236}">
                <a16:creationId xmlns:a16="http://schemas.microsoft.com/office/drawing/2014/main" id="{82174CD0-DBA1-4824-AD49-23D7C69E9A20}"/>
              </a:ext>
            </a:extLst>
          </p:cNvPr>
          <p:cNvGrpSpPr/>
          <p:nvPr/>
        </p:nvGrpSpPr>
        <p:grpSpPr>
          <a:xfrm>
            <a:off x="7337994" y="2883224"/>
            <a:ext cx="645598" cy="645598"/>
            <a:chOff x="5886839" y="5122567"/>
            <a:chExt cx="708886" cy="708886"/>
          </a:xfrm>
        </p:grpSpPr>
        <p:sp>
          <p:nvSpPr>
            <p:cNvPr id="62" name="Oval 61">
              <a:extLst>
                <a:ext uri="{FF2B5EF4-FFF2-40B4-BE49-F238E27FC236}">
                  <a16:creationId xmlns:a16="http://schemas.microsoft.com/office/drawing/2014/main" id="{DF3A2224-64B7-4B80-8692-8A6D9BEF3CAB}"/>
                </a:ext>
              </a:extLst>
            </p:cNvPr>
            <p:cNvSpPr/>
            <p:nvPr/>
          </p:nvSpPr>
          <p:spPr>
            <a:xfrm>
              <a:off x="5886839" y="5122567"/>
              <a:ext cx="708886" cy="70888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Graphic 54" descr="Hierarchy">
              <a:extLst>
                <a:ext uri="{FF2B5EF4-FFF2-40B4-BE49-F238E27FC236}">
                  <a16:creationId xmlns:a16="http://schemas.microsoft.com/office/drawing/2014/main" id="{8155BB25-5D20-46E7-B018-988A09E42CD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94789" y="5230517"/>
              <a:ext cx="492986" cy="492986"/>
            </a:xfrm>
            <a:prstGeom prst="rect">
              <a:avLst/>
            </a:prstGeom>
          </p:spPr>
        </p:pic>
      </p:grpSp>
      <p:cxnSp>
        <p:nvCxnSpPr>
          <p:cNvPr id="72" name="Straight Connector 71">
            <a:extLst>
              <a:ext uri="{FF2B5EF4-FFF2-40B4-BE49-F238E27FC236}">
                <a16:creationId xmlns:a16="http://schemas.microsoft.com/office/drawing/2014/main" id="{8DF99BB7-12A2-48FB-9D15-610518F730FE}"/>
              </a:ext>
            </a:extLst>
          </p:cNvPr>
          <p:cNvCxnSpPr>
            <a:cxnSpLocks/>
          </p:cNvCxnSpPr>
          <p:nvPr/>
        </p:nvCxnSpPr>
        <p:spPr>
          <a:xfrm flipV="1">
            <a:off x="5750910" y="4342306"/>
            <a:ext cx="0" cy="365585"/>
          </a:xfrm>
          <a:prstGeom prst="line">
            <a:avLst/>
          </a:prstGeom>
          <a:ln w="22225" cap="rnd">
            <a:prstDash val="sysDot"/>
            <a:round/>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5BB029C-FB0A-4F50-AF01-260F0C05A82A}"/>
              </a:ext>
            </a:extLst>
          </p:cNvPr>
          <p:cNvCxnSpPr>
            <a:cxnSpLocks/>
          </p:cNvCxnSpPr>
          <p:nvPr/>
        </p:nvCxnSpPr>
        <p:spPr>
          <a:xfrm flipV="1">
            <a:off x="4079131" y="4342306"/>
            <a:ext cx="0" cy="365585"/>
          </a:xfrm>
          <a:prstGeom prst="line">
            <a:avLst/>
          </a:prstGeom>
          <a:ln w="22225" cap="rnd">
            <a:prstDash val="sysDot"/>
            <a:round/>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569004A-FA37-4C0A-820C-3464B2E64C2C}"/>
              </a:ext>
            </a:extLst>
          </p:cNvPr>
          <p:cNvCxnSpPr>
            <a:cxnSpLocks/>
          </p:cNvCxnSpPr>
          <p:nvPr/>
        </p:nvCxnSpPr>
        <p:spPr>
          <a:xfrm flipV="1">
            <a:off x="2393735" y="4342306"/>
            <a:ext cx="0" cy="365585"/>
          </a:xfrm>
          <a:prstGeom prst="line">
            <a:avLst/>
          </a:prstGeom>
          <a:ln w="22225" cap="rnd">
            <a:prstDash val="sysDot"/>
            <a:round/>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598DDC3-A2EF-48A8-9F53-85DCA2C9564B}"/>
              </a:ext>
            </a:extLst>
          </p:cNvPr>
          <p:cNvCxnSpPr>
            <a:cxnSpLocks/>
          </p:cNvCxnSpPr>
          <p:nvPr/>
        </p:nvCxnSpPr>
        <p:spPr>
          <a:xfrm flipV="1">
            <a:off x="11017968" y="4342306"/>
            <a:ext cx="0" cy="365585"/>
          </a:xfrm>
          <a:prstGeom prst="line">
            <a:avLst/>
          </a:prstGeom>
          <a:ln w="22225" cap="rnd">
            <a:solidFill>
              <a:srgbClr val="C00000"/>
            </a:solidFill>
            <a:prstDash val="sysDot"/>
            <a:round/>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55CF37F-CC62-4855-9803-473691FE6BF6}"/>
              </a:ext>
            </a:extLst>
          </p:cNvPr>
          <p:cNvCxnSpPr>
            <a:cxnSpLocks/>
          </p:cNvCxnSpPr>
          <p:nvPr/>
        </p:nvCxnSpPr>
        <p:spPr>
          <a:xfrm flipV="1">
            <a:off x="9346189" y="4342306"/>
            <a:ext cx="0" cy="365585"/>
          </a:xfrm>
          <a:prstGeom prst="line">
            <a:avLst/>
          </a:prstGeom>
          <a:ln w="22225" cap="rnd">
            <a:solidFill>
              <a:srgbClr val="C00000"/>
            </a:solidFill>
            <a:prstDash val="sysDot"/>
            <a:round/>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4B4FB18-DBD6-4E51-BED2-04311166A10B}"/>
              </a:ext>
            </a:extLst>
          </p:cNvPr>
          <p:cNvCxnSpPr>
            <a:cxnSpLocks/>
          </p:cNvCxnSpPr>
          <p:nvPr/>
        </p:nvCxnSpPr>
        <p:spPr>
          <a:xfrm flipV="1">
            <a:off x="7660793" y="4342306"/>
            <a:ext cx="0" cy="365585"/>
          </a:xfrm>
          <a:prstGeom prst="line">
            <a:avLst/>
          </a:prstGeom>
          <a:ln w="22225" cap="rnd">
            <a:solidFill>
              <a:srgbClr val="C00000"/>
            </a:solidFill>
            <a:prstDash val="sysDot"/>
            <a:round/>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A0BB125C-538B-48F4-82B5-BB128A94AC1A}"/>
              </a:ext>
            </a:extLst>
          </p:cNvPr>
          <p:cNvSpPr txBox="1"/>
          <p:nvPr/>
        </p:nvSpPr>
        <p:spPr>
          <a:xfrm>
            <a:off x="1647562" y="4726327"/>
            <a:ext cx="1492346" cy="276999"/>
          </a:xfrm>
          <a:prstGeom prst="rect">
            <a:avLst/>
          </a:prstGeom>
          <a:solidFill>
            <a:schemeClr val="bg1">
              <a:lumMod val="50000"/>
            </a:schemeClr>
          </a:solidFill>
        </p:spPr>
        <p:txBody>
          <a:bodyPr wrap="square" rtlCol="0">
            <a:spAutoFit/>
          </a:bodyPr>
          <a:lstStyle/>
          <a:p>
            <a:pPr algn="ctr"/>
            <a:r>
              <a:rPr lang="en-US" sz="1200" b="1" dirty="0">
                <a:solidFill>
                  <a:schemeClr val="bg1"/>
                </a:solidFill>
                <a:latin typeface="Titillium Web" panose="00000400000000000000" pitchFamily="2" charset="0"/>
              </a:rPr>
              <a:t>3 Sub-categories</a:t>
            </a:r>
            <a:endParaRPr lang="en-GB" sz="1200" b="1" dirty="0">
              <a:solidFill>
                <a:schemeClr val="bg1"/>
              </a:solidFill>
              <a:latin typeface="Titillium Web" panose="00000400000000000000" pitchFamily="2" charset="0"/>
            </a:endParaRPr>
          </a:p>
        </p:txBody>
      </p:sp>
      <p:sp>
        <p:nvSpPr>
          <p:cNvPr id="87" name="TextBox 86">
            <a:extLst>
              <a:ext uri="{FF2B5EF4-FFF2-40B4-BE49-F238E27FC236}">
                <a16:creationId xmlns:a16="http://schemas.microsoft.com/office/drawing/2014/main" id="{B23FCE52-6708-4F3A-9DDE-055585C74265}"/>
              </a:ext>
            </a:extLst>
          </p:cNvPr>
          <p:cNvSpPr txBox="1"/>
          <p:nvPr/>
        </p:nvSpPr>
        <p:spPr>
          <a:xfrm>
            <a:off x="3348676" y="4726327"/>
            <a:ext cx="1492346" cy="276999"/>
          </a:xfrm>
          <a:prstGeom prst="rect">
            <a:avLst/>
          </a:prstGeom>
          <a:solidFill>
            <a:schemeClr val="bg1">
              <a:lumMod val="50000"/>
            </a:schemeClr>
          </a:solidFill>
        </p:spPr>
        <p:txBody>
          <a:bodyPr wrap="square" rtlCol="0">
            <a:spAutoFit/>
          </a:bodyPr>
          <a:lstStyle/>
          <a:p>
            <a:pPr algn="ctr"/>
            <a:r>
              <a:rPr lang="en-US" sz="1200" b="1" dirty="0">
                <a:solidFill>
                  <a:schemeClr val="bg1"/>
                </a:solidFill>
                <a:latin typeface="Titillium Web" panose="00000400000000000000" pitchFamily="2" charset="0"/>
              </a:rPr>
              <a:t>2 Sub-categories</a:t>
            </a:r>
            <a:endParaRPr lang="en-GB" sz="1200" b="1" dirty="0">
              <a:solidFill>
                <a:schemeClr val="bg1"/>
              </a:solidFill>
              <a:latin typeface="Titillium Web" panose="00000400000000000000" pitchFamily="2" charset="0"/>
            </a:endParaRPr>
          </a:p>
        </p:txBody>
      </p:sp>
      <p:sp>
        <p:nvSpPr>
          <p:cNvPr id="89" name="TextBox 88">
            <a:extLst>
              <a:ext uri="{FF2B5EF4-FFF2-40B4-BE49-F238E27FC236}">
                <a16:creationId xmlns:a16="http://schemas.microsoft.com/office/drawing/2014/main" id="{20E406CE-4D05-404F-90BD-D1A4DD58A2B6}"/>
              </a:ext>
            </a:extLst>
          </p:cNvPr>
          <p:cNvSpPr txBox="1"/>
          <p:nvPr/>
        </p:nvSpPr>
        <p:spPr>
          <a:xfrm>
            <a:off x="4991119" y="4726327"/>
            <a:ext cx="1492346" cy="276999"/>
          </a:xfrm>
          <a:prstGeom prst="rect">
            <a:avLst/>
          </a:prstGeom>
          <a:solidFill>
            <a:schemeClr val="bg1">
              <a:lumMod val="50000"/>
            </a:schemeClr>
          </a:solidFill>
        </p:spPr>
        <p:txBody>
          <a:bodyPr wrap="square" rtlCol="0">
            <a:spAutoFit/>
          </a:bodyPr>
          <a:lstStyle/>
          <a:p>
            <a:pPr algn="ctr"/>
            <a:r>
              <a:rPr lang="en-US" sz="1200" b="1" dirty="0">
                <a:solidFill>
                  <a:schemeClr val="bg1"/>
                </a:solidFill>
                <a:latin typeface="Titillium Web" panose="00000400000000000000" pitchFamily="2" charset="0"/>
              </a:rPr>
              <a:t>2 Sub-categories</a:t>
            </a:r>
            <a:endParaRPr lang="en-GB" sz="1200" b="1" dirty="0">
              <a:solidFill>
                <a:schemeClr val="bg1"/>
              </a:solidFill>
              <a:latin typeface="Titillium Web" panose="00000400000000000000" pitchFamily="2" charset="0"/>
            </a:endParaRPr>
          </a:p>
        </p:txBody>
      </p:sp>
      <p:sp>
        <p:nvSpPr>
          <p:cNvPr id="91" name="TextBox 90">
            <a:extLst>
              <a:ext uri="{FF2B5EF4-FFF2-40B4-BE49-F238E27FC236}">
                <a16:creationId xmlns:a16="http://schemas.microsoft.com/office/drawing/2014/main" id="{1205F099-994D-4487-8BEF-A3C9E2CEF0A6}"/>
              </a:ext>
            </a:extLst>
          </p:cNvPr>
          <p:cNvSpPr txBox="1"/>
          <p:nvPr/>
        </p:nvSpPr>
        <p:spPr>
          <a:xfrm>
            <a:off x="6914620" y="4726327"/>
            <a:ext cx="1492346" cy="276999"/>
          </a:xfrm>
          <a:prstGeom prst="rect">
            <a:avLst/>
          </a:prstGeom>
          <a:solidFill>
            <a:schemeClr val="bg1">
              <a:lumMod val="50000"/>
            </a:schemeClr>
          </a:solidFill>
        </p:spPr>
        <p:txBody>
          <a:bodyPr wrap="square" rtlCol="0">
            <a:spAutoFit/>
          </a:bodyPr>
          <a:lstStyle/>
          <a:p>
            <a:pPr algn="ctr"/>
            <a:r>
              <a:rPr lang="en-US" sz="1200" b="1" dirty="0">
                <a:solidFill>
                  <a:schemeClr val="bg1"/>
                </a:solidFill>
                <a:latin typeface="Titillium Web" panose="00000400000000000000" pitchFamily="2" charset="0"/>
              </a:rPr>
              <a:t>6 Sub-categories</a:t>
            </a:r>
            <a:endParaRPr lang="en-GB" sz="1200" b="1" dirty="0">
              <a:solidFill>
                <a:schemeClr val="bg1"/>
              </a:solidFill>
              <a:latin typeface="Titillium Web" panose="00000400000000000000" pitchFamily="2" charset="0"/>
            </a:endParaRPr>
          </a:p>
        </p:txBody>
      </p:sp>
      <p:sp>
        <p:nvSpPr>
          <p:cNvPr id="93" name="TextBox 92">
            <a:extLst>
              <a:ext uri="{FF2B5EF4-FFF2-40B4-BE49-F238E27FC236}">
                <a16:creationId xmlns:a16="http://schemas.microsoft.com/office/drawing/2014/main" id="{A795D082-DD41-45B2-8F4F-3B1F1E0D1BED}"/>
              </a:ext>
            </a:extLst>
          </p:cNvPr>
          <p:cNvSpPr txBox="1"/>
          <p:nvPr/>
        </p:nvSpPr>
        <p:spPr>
          <a:xfrm>
            <a:off x="8586398" y="4726327"/>
            <a:ext cx="1492346" cy="276999"/>
          </a:xfrm>
          <a:prstGeom prst="rect">
            <a:avLst/>
          </a:prstGeom>
          <a:solidFill>
            <a:schemeClr val="bg1">
              <a:lumMod val="50000"/>
            </a:schemeClr>
          </a:solidFill>
        </p:spPr>
        <p:txBody>
          <a:bodyPr wrap="square" rtlCol="0">
            <a:spAutoFit/>
          </a:bodyPr>
          <a:lstStyle/>
          <a:p>
            <a:pPr algn="ctr"/>
            <a:r>
              <a:rPr lang="en-US" sz="1200" b="1" dirty="0">
                <a:solidFill>
                  <a:schemeClr val="bg1"/>
                </a:solidFill>
                <a:latin typeface="Titillium Web" panose="00000400000000000000" pitchFamily="2" charset="0"/>
              </a:rPr>
              <a:t>7 Sub-categories</a:t>
            </a:r>
            <a:endParaRPr lang="en-GB" sz="1200" b="1" dirty="0">
              <a:solidFill>
                <a:schemeClr val="bg1"/>
              </a:solidFill>
              <a:latin typeface="Titillium Web" panose="00000400000000000000" pitchFamily="2" charset="0"/>
            </a:endParaRPr>
          </a:p>
        </p:txBody>
      </p:sp>
      <p:sp>
        <p:nvSpPr>
          <p:cNvPr id="95" name="TextBox 94">
            <a:extLst>
              <a:ext uri="{FF2B5EF4-FFF2-40B4-BE49-F238E27FC236}">
                <a16:creationId xmlns:a16="http://schemas.microsoft.com/office/drawing/2014/main" id="{7796CEF9-2681-4742-9101-FA72C5B1DEEC}"/>
              </a:ext>
            </a:extLst>
          </p:cNvPr>
          <p:cNvSpPr txBox="1"/>
          <p:nvPr/>
        </p:nvSpPr>
        <p:spPr>
          <a:xfrm>
            <a:off x="10258176" y="4726327"/>
            <a:ext cx="1492346" cy="276999"/>
          </a:xfrm>
          <a:prstGeom prst="rect">
            <a:avLst/>
          </a:prstGeom>
          <a:solidFill>
            <a:schemeClr val="bg1">
              <a:lumMod val="50000"/>
            </a:schemeClr>
          </a:solidFill>
        </p:spPr>
        <p:txBody>
          <a:bodyPr wrap="square" rtlCol="0">
            <a:spAutoFit/>
          </a:bodyPr>
          <a:lstStyle/>
          <a:p>
            <a:pPr algn="ctr"/>
            <a:r>
              <a:rPr lang="en-US" sz="1200" b="1" dirty="0">
                <a:solidFill>
                  <a:schemeClr val="bg1"/>
                </a:solidFill>
                <a:latin typeface="Titillium Web" panose="00000400000000000000" pitchFamily="2" charset="0"/>
              </a:rPr>
              <a:t>3 Sub-categories</a:t>
            </a:r>
            <a:endParaRPr lang="en-GB" sz="1200" b="1" dirty="0">
              <a:solidFill>
                <a:schemeClr val="bg1"/>
              </a:solidFill>
              <a:latin typeface="Titillium Web" panose="00000400000000000000" pitchFamily="2" charset="0"/>
            </a:endParaRPr>
          </a:p>
        </p:txBody>
      </p:sp>
      <p:sp>
        <p:nvSpPr>
          <p:cNvPr id="97" name="Arrow: Right 96">
            <a:extLst>
              <a:ext uri="{FF2B5EF4-FFF2-40B4-BE49-F238E27FC236}">
                <a16:creationId xmlns:a16="http://schemas.microsoft.com/office/drawing/2014/main" id="{57367203-A442-447D-9E2F-CF15BEB5F0B6}"/>
              </a:ext>
            </a:extLst>
          </p:cNvPr>
          <p:cNvSpPr/>
          <p:nvPr/>
        </p:nvSpPr>
        <p:spPr>
          <a:xfrm>
            <a:off x="238125" y="3543176"/>
            <a:ext cx="1257239" cy="731888"/>
          </a:xfrm>
          <a:prstGeom prst="rightArrow">
            <a:avLst>
              <a:gd name="adj1" fmla="val 44794"/>
              <a:gd name="adj2"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Titillium Web" panose="00000400000000000000" pitchFamily="2" charset="0"/>
              </a:rPr>
              <a:t>Categories</a:t>
            </a:r>
          </a:p>
        </p:txBody>
      </p:sp>
      <p:sp>
        <p:nvSpPr>
          <p:cNvPr id="99" name="Arrow: Right 98">
            <a:extLst>
              <a:ext uri="{FF2B5EF4-FFF2-40B4-BE49-F238E27FC236}">
                <a16:creationId xmlns:a16="http://schemas.microsoft.com/office/drawing/2014/main" id="{2A2A90EA-9F47-464F-A962-84F93F935C35}"/>
              </a:ext>
            </a:extLst>
          </p:cNvPr>
          <p:cNvSpPr/>
          <p:nvPr/>
        </p:nvSpPr>
        <p:spPr>
          <a:xfrm>
            <a:off x="238125" y="4498882"/>
            <a:ext cx="1257239" cy="731888"/>
          </a:xfrm>
          <a:prstGeom prst="rightArrow">
            <a:avLst>
              <a:gd name="adj1" fmla="val 67699"/>
              <a:gd name="adj2"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Titillium Web" panose="00000400000000000000" pitchFamily="2" charset="0"/>
              </a:rPr>
              <a:t>Sub</a:t>
            </a:r>
          </a:p>
          <a:p>
            <a:pPr algn="ctr"/>
            <a:r>
              <a:rPr lang="en-GB" sz="1400" b="1" dirty="0">
                <a:solidFill>
                  <a:schemeClr val="tx1"/>
                </a:solidFill>
                <a:latin typeface="Titillium Web" panose="00000400000000000000" pitchFamily="2" charset="0"/>
              </a:rPr>
              <a:t>Categories</a:t>
            </a:r>
          </a:p>
        </p:txBody>
      </p:sp>
      <p:sp>
        <p:nvSpPr>
          <p:cNvPr id="2" name="TextBox 1">
            <a:extLst>
              <a:ext uri="{FF2B5EF4-FFF2-40B4-BE49-F238E27FC236}">
                <a16:creationId xmlns:a16="http://schemas.microsoft.com/office/drawing/2014/main" id="{42F9BE8A-5833-45FA-8423-631F13EF6839}"/>
              </a:ext>
            </a:extLst>
          </p:cNvPr>
          <p:cNvSpPr txBox="1"/>
          <p:nvPr/>
        </p:nvSpPr>
        <p:spPr>
          <a:xfrm>
            <a:off x="601289" y="5851775"/>
            <a:ext cx="9198800" cy="646331"/>
          </a:xfrm>
          <a:prstGeom prst="rect">
            <a:avLst/>
          </a:prstGeom>
          <a:noFill/>
        </p:spPr>
        <p:txBody>
          <a:bodyPr wrap="none" rtlCol="0">
            <a:spAutoFit/>
          </a:bodyPr>
          <a:lstStyle/>
          <a:p>
            <a:pPr marL="342900" indent="-342900">
              <a:buAutoNum type="alphaLcParenR"/>
            </a:pPr>
            <a:r>
              <a:rPr lang="en-US" b="1" dirty="0">
                <a:solidFill>
                  <a:srgbClr val="FF0000"/>
                </a:solidFill>
              </a:rPr>
              <a:t>NUA draws on many global frameworks such as SDGs</a:t>
            </a:r>
          </a:p>
          <a:p>
            <a:pPr marL="342900" indent="-342900">
              <a:buAutoNum type="alphaLcParenR"/>
            </a:pPr>
            <a:r>
              <a:rPr lang="en-US" b="1" dirty="0">
                <a:solidFill>
                  <a:srgbClr val="FF0000"/>
                </a:solidFill>
              </a:rPr>
              <a:t>Total of 77 indicators in the current draft—combines quantitative and qualitative measures</a:t>
            </a:r>
          </a:p>
        </p:txBody>
      </p:sp>
    </p:spTree>
    <p:extLst>
      <p:ext uri="{BB962C8B-B14F-4D97-AF65-F5344CB8AC3E}">
        <p14:creationId xmlns:p14="http://schemas.microsoft.com/office/powerpoint/2010/main" val="75426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D633-3908-4E57-8551-4A44FBFA929F}"/>
              </a:ext>
            </a:extLst>
          </p:cNvPr>
          <p:cNvSpPr>
            <a:spLocks noGrp="1"/>
          </p:cNvSpPr>
          <p:nvPr>
            <p:ph type="title"/>
          </p:nvPr>
        </p:nvSpPr>
        <p:spPr>
          <a:xfrm>
            <a:off x="838196" y="214519"/>
            <a:ext cx="10515600" cy="699882"/>
          </a:xfrm>
        </p:spPr>
        <p:txBody>
          <a:bodyPr/>
          <a:lstStyle/>
          <a:p>
            <a:r>
              <a:rPr lang="en-US" sz="2000" dirty="0"/>
              <a:t>Transformative commitments</a:t>
            </a:r>
            <a:r>
              <a:rPr lang="en-GB" sz="2000" dirty="0"/>
              <a:t>: </a:t>
            </a:r>
            <a:br>
              <a:rPr lang="en-GB" sz="2000" dirty="0"/>
            </a:br>
            <a:r>
              <a:rPr lang="en-US" sz="2000" b="0" dirty="0"/>
              <a:t>Social Inclusion and Ending Poverty</a:t>
            </a:r>
            <a:endParaRPr lang="en-GB" sz="2000" dirty="0"/>
          </a:p>
        </p:txBody>
      </p:sp>
      <p:sp>
        <p:nvSpPr>
          <p:cNvPr id="3" name="Oval 2">
            <a:extLst>
              <a:ext uri="{FF2B5EF4-FFF2-40B4-BE49-F238E27FC236}">
                <a16:creationId xmlns:a16="http://schemas.microsoft.com/office/drawing/2014/main" id="{00A1CA21-DB7B-493A-8991-BBCF6EBC068B}"/>
              </a:ext>
            </a:extLst>
          </p:cNvPr>
          <p:cNvSpPr/>
          <p:nvPr/>
        </p:nvSpPr>
        <p:spPr>
          <a:xfrm>
            <a:off x="504880" y="2528217"/>
            <a:ext cx="1801565" cy="180156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a:extLst>
              <a:ext uri="{FF2B5EF4-FFF2-40B4-BE49-F238E27FC236}">
                <a16:creationId xmlns:a16="http://schemas.microsoft.com/office/drawing/2014/main" id="{E3E81A12-FA2D-4BC2-B2B4-B4B976824D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205" y="2645297"/>
            <a:ext cx="642919" cy="645598"/>
          </a:xfrm>
          <a:prstGeom prst="rect">
            <a:avLst/>
          </a:prstGeom>
        </p:spPr>
      </p:pic>
      <p:sp>
        <p:nvSpPr>
          <p:cNvPr id="5" name="Rectangle 4">
            <a:extLst>
              <a:ext uri="{FF2B5EF4-FFF2-40B4-BE49-F238E27FC236}">
                <a16:creationId xmlns:a16="http://schemas.microsoft.com/office/drawing/2014/main" id="{73B7E3D0-6618-497A-8EA2-039586D21911}"/>
              </a:ext>
            </a:extLst>
          </p:cNvPr>
          <p:cNvSpPr/>
          <p:nvPr/>
        </p:nvSpPr>
        <p:spPr>
          <a:xfrm>
            <a:off x="439470" y="3406972"/>
            <a:ext cx="1932387" cy="523220"/>
          </a:xfrm>
          <a:prstGeom prst="rect">
            <a:avLst/>
          </a:prstGeom>
        </p:spPr>
        <p:txBody>
          <a:bodyPr wrap="square">
            <a:spAutoFit/>
          </a:bodyPr>
          <a:lstStyle/>
          <a:p>
            <a:pPr algn="ctr"/>
            <a:r>
              <a:rPr lang="en-US" sz="1400" b="1" dirty="0">
                <a:solidFill>
                  <a:schemeClr val="bg1"/>
                </a:solidFill>
                <a:latin typeface="Titillium Web" panose="00000400000000000000" pitchFamily="2" charset="0"/>
              </a:rPr>
              <a:t>Social Inclusion and Ending Poverty</a:t>
            </a:r>
            <a:endParaRPr lang="en-GB" sz="1400" b="1" dirty="0">
              <a:solidFill>
                <a:schemeClr val="bg1"/>
              </a:solidFill>
              <a:latin typeface="Titillium Web" panose="00000400000000000000" pitchFamily="2" charset="0"/>
            </a:endParaRPr>
          </a:p>
        </p:txBody>
      </p:sp>
      <p:sp>
        <p:nvSpPr>
          <p:cNvPr id="6" name="Rectangle: Rounded Corners 5">
            <a:extLst>
              <a:ext uri="{FF2B5EF4-FFF2-40B4-BE49-F238E27FC236}">
                <a16:creationId xmlns:a16="http://schemas.microsoft.com/office/drawing/2014/main" id="{FFED7923-BFF3-47F8-9442-D2A40EB9A9A0}"/>
              </a:ext>
            </a:extLst>
          </p:cNvPr>
          <p:cNvSpPr/>
          <p:nvPr/>
        </p:nvSpPr>
        <p:spPr>
          <a:xfrm>
            <a:off x="2762481" y="3079058"/>
            <a:ext cx="1926124" cy="69988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Titillium Web" panose="00000400000000000000" pitchFamily="2" charset="0"/>
              </a:rPr>
              <a:t>1.Social Inclusion and Ending Poverty</a:t>
            </a:r>
            <a:endParaRPr lang="en-GB" sz="1400" b="1" dirty="0">
              <a:latin typeface="Titillium Web" panose="00000400000000000000" pitchFamily="2" charset="0"/>
            </a:endParaRPr>
          </a:p>
        </p:txBody>
      </p:sp>
      <p:sp>
        <p:nvSpPr>
          <p:cNvPr id="7" name="Rectangle: Rounded Corners 6">
            <a:extLst>
              <a:ext uri="{FF2B5EF4-FFF2-40B4-BE49-F238E27FC236}">
                <a16:creationId xmlns:a16="http://schemas.microsoft.com/office/drawing/2014/main" id="{2BBE4E7F-3D8A-4D2A-B548-109C75BDCC6B}"/>
              </a:ext>
            </a:extLst>
          </p:cNvPr>
          <p:cNvSpPr/>
          <p:nvPr/>
        </p:nvSpPr>
        <p:spPr>
          <a:xfrm>
            <a:off x="5333338" y="1512877"/>
            <a:ext cx="2191839" cy="69988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Eradicate poverty</a:t>
            </a:r>
            <a:endParaRPr lang="en-GB" sz="1600" b="1" dirty="0">
              <a:solidFill>
                <a:schemeClr val="tx1"/>
              </a:solidFill>
              <a:latin typeface="Titillium Web" panose="00000400000000000000" pitchFamily="2" charset="0"/>
            </a:endParaRPr>
          </a:p>
        </p:txBody>
      </p:sp>
      <p:sp>
        <p:nvSpPr>
          <p:cNvPr id="8" name="Rectangle: Rounded Corners 7">
            <a:extLst>
              <a:ext uri="{FF2B5EF4-FFF2-40B4-BE49-F238E27FC236}">
                <a16:creationId xmlns:a16="http://schemas.microsoft.com/office/drawing/2014/main" id="{D88D5A89-20E8-4A75-B5F5-1B6F6C315150}"/>
              </a:ext>
            </a:extLst>
          </p:cNvPr>
          <p:cNvSpPr/>
          <p:nvPr/>
        </p:nvSpPr>
        <p:spPr>
          <a:xfrm>
            <a:off x="5365703" y="2572773"/>
            <a:ext cx="2191839" cy="69988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Titillium Web" panose="00000400000000000000" pitchFamily="2" charset="0"/>
              </a:rPr>
              <a:t>Address inequality in urban areas </a:t>
            </a:r>
          </a:p>
        </p:txBody>
      </p:sp>
      <p:sp>
        <p:nvSpPr>
          <p:cNvPr id="9" name="Rectangle: Rounded Corners 8">
            <a:extLst>
              <a:ext uri="{FF2B5EF4-FFF2-40B4-BE49-F238E27FC236}">
                <a16:creationId xmlns:a16="http://schemas.microsoft.com/office/drawing/2014/main" id="{D454B9AB-F016-4D19-893C-207A1FB41F85}"/>
              </a:ext>
            </a:extLst>
          </p:cNvPr>
          <p:cNvSpPr/>
          <p:nvPr/>
        </p:nvSpPr>
        <p:spPr>
          <a:xfrm>
            <a:off x="5333338" y="3650005"/>
            <a:ext cx="2191839" cy="69988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Enhance social inclusion</a:t>
            </a:r>
            <a:endParaRPr lang="en-GB" sz="1600" b="1" dirty="0">
              <a:solidFill>
                <a:schemeClr val="tx1"/>
              </a:solidFill>
              <a:latin typeface="Titillium Web" panose="00000400000000000000" pitchFamily="2" charset="0"/>
            </a:endParaRPr>
          </a:p>
        </p:txBody>
      </p:sp>
      <p:sp>
        <p:nvSpPr>
          <p:cNvPr id="10" name="Rectangle: Rounded Corners 9">
            <a:extLst>
              <a:ext uri="{FF2B5EF4-FFF2-40B4-BE49-F238E27FC236}">
                <a16:creationId xmlns:a16="http://schemas.microsoft.com/office/drawing/2014/main" id="{6AEFCC99-EAEB-4982-901C-F82E7294E92E}"/>
              </a:ext>
            </a:extLst>
          </p:cNvPr>
          <p:cNvSpPr/>
          <p:nvPr/>
        </p:nvSpPr>
        <p:spPr>
          <a:xfrm>
            <a:off x="5333338" y="4775681"/>
            <a:ext cx="2191839" cy="69988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Ensure access to public spaces</a:t>
            </a:r>
            <a:endParaRPr lang="en-GB" sz="1600" b="1" dirty="0">
              <a:solidFill>
                <a:schemeClr val="tx1"/>
              </a:solidFill>
              <a:latin typeface="Titillium Web" panose="00000400000000000000" pitchFamily="2" charset="0"/>
            </a:endParaRPr>
          </a:p>
        </p:txBody>
      </p:sp>
      <p:sp>
        <p:nvSpPr>
          <p:cNvPr id="11" name="TextBox 10">
            <a:extLst>
              <a:ext uri="{FF2B5EF4-FFF2-40B4-BE49-F238E27FC236}">
                <a16:creationId xmlns:a16="http://schemas.microsoft.com/office/drawing/2014/main" id="{CD2519BD-53AD-49AA-AC3A-8DA5C86D896C}"/>
              </a:ext>
            </a:extLst>
          </p:cNvPr>
          <p:cNvSpPr txBox="1"/>
          <p:nvPr/>
        </p:nvSpPr>
        <p:spPr>
          <a:xfrm>
            <a:off x="8285636" y="4914565"/>
            <a:ext cx="3638125" cy="1754326"/>
          </a:xfrm>
          <a:custGeom>
            <a:avLst/>
            <a:gdLst>
              <a:gd name="connsiteX0" fmla="*/ 0 w 3638125"/>
              <a:gd name="connsiteY0" fmla="*/ 0 h 1754326"/>
              <a:gd name="connsiteX1" fmla="*/ 556113 w 3638125"/>
              <a:gd name="connsiteY1" fmla="*/ 0 h 1754326"/>
              <a:gd name="connsiteX2" fmla="*/ 1039464 w 3638125"/>
              <a:gd name="connsiteY2" fmla="*/ 0 h 1754326"/>
              <a:gd name="connsiteX3" fmla="*/ 1450053 w 3638125"/>
              <a:gd name="connsiteY3" fmla="*/ 0 h 1754326"/>
              <a:gd name="connsiteX4" fmla="*/ 2006166 w 3638125"/>
              <a:gd name="connsiteY4" fmla="*/ 0 h 1754326"/>
              <a:gd name="connsiteX5" fmla="*/ 2598661 w 3638125"/>
              <a:gd name="connsiteY5" fmla="*/ 0 h 1754326"/>
              <a:gd name="connsiteX6" fmla="*/ 3191155 w 3638125"/>
              <a:gd name="connsiteY6" fmla="*/ 0 h 1754326"/>
              <a:gd name="connsiteX7" fmla="*/ 3638125 w 3638125"/>
              <a:gd name="connsiteY7" fmla="*/ 0 h 1754326"/>
              <a:gd name="connsiteX8" fmla="*/ 3638125 w 3638125"/>
              <a:gd name="connsiteY8" fmla="*/ 549689 h 1754326"/>
              <a:gd name="connsiteX9" fmla="*/ 3638125 w 3638125"/>
              <a:gd name="connsiteY9" fmla="*/ 1169551 h 1754326"/>
              <a:gd name="connsiteX10" fmla="*/ 3638125 w 3638125"/>
              <a:gd name="connsiteY10" fmla="*/ 1754326 h 1754326"/>
              <a:gd name="connsiteX11" fmla="*/ 3082012 w 3638125"/>
              <a:gd name="connsiteY11" fmla="*/ 1754326 h 1754326"/>
              <a:gd name="connsiteX12" fmla="*/ 2562279 w 3638125"/>
              <a:gd name="connsiteY12" fmla="*/ 1754326 h 1754326"/>
              <a:gd name="connsiteX13" fmla="*/ 1969785 w 3638125"/>
              <a:gd name="connsiteY13" fmla="*/ 1754326 h 1754326"/>
              <a:gd name="connsiteX14" fmla="*/ 1413671 w 3638125"/>
              <a:gd name="connsiteY14" fmla="*/ 1754326 h 1754326"/>
              <a:gd name="connsiteX15" fmla="*/ 857558 w 3638125"/>
              <a:gd name="connsiteY15" fmla="*/ 1754326 h 1754326"/>
              <a:gd name="connsiteX16" fmla="*/ 0 w 3638125"/>
              <a:gd name="connsiteY16" fmla="*/ 1754326 h 1754326"/>
              <a:gd name="connsiteX17" fmla="*/ 0 w 3638125"/>
              <a:gd name="connsiteY17" fmla="*/ 1187094 h 1754326"/>
              <a:gd name="connsiteX18" fmla="*/ 0 w 3638125"/>
              <a:gd name="connsiteY18" fmla="*/ 619862 h 1754326"/>
              <a:gd name="connsiteX19" fmla="*/ 0 w 3638125"/>
              <a:gd name="connsiteY19"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38125" h="1754326" fill="none" extrusionOk="0">
                <a:moveTo>
                  <a:pt x="0" y="0"/>
                </a:moveTo>
                <a:cubicBezTo>
                  <a:pt x="249520" y="-53303"/>
                  <a:pt x="305082" y="20735"/>
                  <a:pt x="556113" y="0"/>
                </a:cubicBezTo>
                <a:cubicBezTo>
                  <a:pt x="807144" y="-20735"/>
                  <a:pt x="889480" y="23027"/>
                  <a:pt x="1039464" y="0"/>
                </a:cubicBezTo>
                <a:cubicBezTo>
                  <a:pt x="1189448" y="-23027"/>
                  <a:pt x="1334533" y="24622"/>
                  <a:pt x="1450053" y="0"/>
                </a:cubicBezTo>
                <a:cubicBezTo>
                  <a:pt x="1565573" y="-24622"/>
                  <a:pt x="1749628" y="8743"/>
                  <a:pt x="2006166" y="0"/>
                </a:cubicBezTo>
                <a:cubicBezTo>
                  <a:pt x="2262704" y="-8743"/>
                  <a:pt x="2428704" y="70604"/>
                  <a:pt x="2598661" y="0"/>
                </a:cubicBezTo>
                <a:cubicBezTo>
                  <a:pt x="2768618" y="-70604"/>
                  <a:pt x="3005326" y="43101"/>
                  <a:pt x="3191155" y="0"/>
                </a:cubicBezTo>
                <a:cubicBezTo>
                  <a:pt x="3376984" y="-43101"/>
                  <a:pt x="3415466" y="11615"/>
                  <a:pt x="3638125" y="0"/>
                </a:cubicBezTo>
                <a:cubicBezTo>
                  <a:pt x="3672989" y="122316"/>
                  <a:pt x="3628860" y="404351"/>
                  <a:pt x="3638125" y="549689"/>
                </a:cubicBezTo>
                <a:cubicBezTo>
                  <a:pt x="3647390" y="695027"/>
                  <a:pt x="3575922" y="1023781"/>
                  <a:pt x="3638125" y="1169551"/>
                </a:cubicBezTo>
                <a:cubicBezTo>
                  <a:pt x="3700328" y="1315321"/>
                  <a:pt x="3615797" y="1466906"/>
                  <a:pt x="3638125" y="1754326"/>
                </a:cubicBezTo>
                <a:cubicBezTo>
                  <a:pt x="3373927" y="1759303"/>
                  <a:pt x="3333401" y="1734706"/>
                  <a:pt x="3082012" y="1754326"/>
                </a:cubicBezTo>
                <a:cubicBezTo>
                  <a:pt x="2830623" y="1773946"/>
                  <a:pt x="2694884" y="1733530"/>
                  <a:pt x="2562279" y="1754326"/>
                </a:cubicBezTo>
                <a:cubicBezTo>
                  <a:pt x="2429674" y="1775122"/>
                  <a:pt x="2099757" y="1752400"/>
                  <a:pt x="1969785" y="1754326"/>
                </a:cubicBezTo>
                <a:cubicBezTo>
                  <a:pt x="1839813" y="1756252"/>
                  <a:pt x="1622539" y="1700185"/>
                  <a:pt x="1413671" y="1754326"/>
                </a:cubicBezTo>
                <a:cubicBezTo>
                  <a:pt x="1204803" y="1808467"/>
                  <a:pt x="1073663" y="1700303"/>
                  <a:pt x="857558" y="1754326"/>
                </a:cubicBezTo>
                <a:cubicBezTo>
                  <a:pt x="641453" y="1808349"/>
                  <a:pt x="277273" y="1701623"/>
                  <a:pt x="0" y="1754326"/>
                </a:cubicBezTo>
                <a:cubicBezTo>
                  <a:pt x="-38241" y="1623582"/>
                  <a:pt x="17566" y="1393179"/>
                  <a:pt x="0" y="1187094"/>
                </a:cubicBezTo>
                <a:cubicBezTo>
                  <a:pt x="-17566" y="981009"/>
                  <a:pt x="45118" y="769748"/>
                  <a:pt x="0" y="619862"/>
                </a:cubicBezTo>
                <a:cubicBezTo>
                  <a:pt x="-45118" y="469976"/>
                  <a:pt x="39592" y="167703"/>
                  <a:pt x="0" y="0"/>
                </a:cubicBezTo>
                <a:close/>
              </a:path>
              <a:path w="3638125" h="1754326" stroke="0" extrusionOk="0">
                <a:moveTo>
                  <a:pt x="0" y="0"/>
                </a:moveTo>
                <a:cubicBezTo>
                  <a:pt x="257437" y="-4764"/>
                  <a:pt x="347007" y="32178"/>
                  <a:pt x="556113" y="0"/>
                </a:cubicBezTo>
                <a:cubicBezTo>
                  <a:pt x="765219" y="-32178"/>
                  <a:pt x="817599" y="55438"/>
                  <a:pt x="1039464" y="0"/>
                </a:cubicBezTo>
                <a:cubicBezTo>
                  <a:pt x="1261329" y="-55438"/>
                  <a:pt x="1490276" y="47166"/>
                  <a:pt x="1631959" y="0"/>
                </a:cubicBezTo>
                <a:cubicBezTo>
                  <a:pt x="1773642" y="-47166"/>
                  <a:pt x="1908746" y="46962"/>
                  <a:pt x="2042547" y="0"/>
                </a:cubicBezTo>
                <a:cubicBezTo>
                  <a:pt x="2176348" y="-46962"/>
                  <a:pt x="2424201" y="35353"/>
                  <a:pt x="2562279" y="0"/>
                </a:cubicBezTo>
                <a:cubicBezTo>
                  <a:pt x="2700357" y="-35353"/>
                  <a:pt x="2996016" y="13135"/>
                  <a:pt x="3154774" y="0"/>
                </a:cubicBezTo>
                <a:cubicBezTo>
                  <a:pt x="3313533" y="-13135"/>
                  <a:pt x="3475649" y="27934"/>
                  <a:pt x="3638125" y="0"/>
                </a:cubicBezTo>
                <a:cubicBezTo>
                  <a:pt x="3684735" y="124434"/>
                  <a:pt x="3580622" y="392287"/>
                  <a:pt x="3638125" y="584775"/>
                </a:cubicBezTo>
                <a:cubicBezTo>
                  <a:pt x="3695628" y="777263"/>
                  <a:pt x="3596875" y="942985"/>
                  <a:pt x="3638125" y="1204637"/>
                </a:cubicBezTo>
                <a:cubicBezTo>
                  <a:pt x="3679375" y="1466289"/>
                  <a:pt x="3584962" y="1497840"/>
                  <a:pt x="3638125" y="1754326"/>
                </a:cubicBezTo>
                <a:cubicBezTo>
                  <a:pt x="3449155" y="1792503"/>
                  <a:pt x="3403964" y="1732968"/>
                  <a:pt x="3227537" y="1754326"/>
                </a:cubicBezTo>
                <a:cubicBezTo>
                  <a:pt x="3051110" y="1775684"/>
                  <a:pt x="2885684" y="1698289"/>
                  <a:pt x="2707804" y="1754326"/>
                </a:cubicBezTo>
                <a:cubicBezTo>
                  <a:pt x="2529924" y="1810363"/>
                  <a:pt x="2338601" y="1739793"/>
                  <a:pt x="2188072" y="1754326"/>
                </a:cubicBezTo>
                <a:cubicBezTo>
                  <a:pt x="2037543" y="1768859"/>
                  <a:pt x="1877278" y="1742440"/>
                  <a:pt x="1777484" y="1754326"/>
                </a:cubicBezTo>
                <a:cubicBezTo>
                  <a:pt x="1677690" y="1766212"/>
                  <a:pt x="1437959" y="1708502"/>
                  <a:pt x="1294133" y="1754326"/>
                </a:cubicBezTo>
                <a:cubicBezTo>
                  <a:pt x="1150307" y="1800150"/>
                  <a:pt x="1046892" y="1719827"/>
                  <a:pt x="810782" y="1754326"/>
                </a:cubicBezTo>
                <a:cubicBezTo>
                  <a:pt x="574672" y="1788825"/>
                  <a:pt x="277115" y="1715633"/>
                  <a:pt x="0" y="1754326"/>
                </a:cubicBezTo>
                <a:cubicBezTo>
                  <a:pt x="-53665" y="1563785"/>
                  <a:pt x="10592" y="1333325"/>
                  <a:pt x="0" y="1204637"/>
                </a:cubicBezTo>
                <a:cubicBezTo>
                  <a:pt x="-10592" y="1075949"/>
                  <a:pt x="3114" y="834747"/>
                  <a:pt x="0" y="637405"/>
                </a:cubicBezTo>
                <a:cubicBezTo>
                  <a:pt x="-3114" y="440063"/>
                  <a:pt x="14443" y="216470"/>
                  <a:pt x="0" y="0"/>
                </a:cubicBezTo>
                <a:close/>
              </a:path>
            </a:pathLst>
          </a:custGeom>
          <a:blipFill>
            <a:blip r:embed="rId4"/>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nchor="t">
            <a:spAutoFit/>
          </a:bodyPr>
          <a:lstStyle/>
          <a:p>
            <a:r>
              <a:rPr lang="en-GB" sz="1200" b="1" dirty="0">
                <a:latin typeface="Titillium Web" panose="00000400000000000000" pitchFamily="2" charset="0"/>
              </a:rPr>
              <a:t>19: </a:t>
            </a:r>
            <a:r>
              <a:rPr lang="en-GB" sz="1200" dirty="0">
                <a:latin typeface="Titillium Web" panose="00000400000000000000" pitchFamily="2" charset="0"/>
              </a:rPr>
              <a:t>Average share of the built-up area of cities that is open space for public use for all, by sex, age and persons with disabilities.</a:t>
            </a:r>
          </a:p>
          <a:p>
            <a:endParaRPr lang="en-GB" sz="1200" b="1" dirty="0">
              <a:latin typeface="Titillium Web" panose="00000400000000000000" pitchFamily="2" charset="0"/>
            </a:endParaRPr>
          </a:p>
          <a:p>
            <a:r>
              <a:rPr lang="en-GB" sz="1200" b="1" dirty="0">
                <a:latin typeface="Titillium Web" panose="00000400000000000000" pitchFamily="2" charset="0"/>
              </a:rPr>
              <a:t>35: </a:t>
            </a:r>
            <a:r>
              <a:rPr lang="en-GB" sz="1200" dirty="0">
                <a:latin typeface="Titillium Web" panose="00000400000000000000" pitchFamily="2" charset="0"/>
              </a:rPr>
              <a:t>Percentage of road length that has dedicated bike lanes (excluding motorways).</a:t>
            </a:r>
          </a:p>
          <a:p>
            <a:endParaRPr lang="en-GB" sz="1200" b="1" dirty="0">
              <a:latin typeface="Titillium Web" panose="00000400000000000000" pitchFamily="2" charset="0"/>
            </a:endParaRPr>
          </a:p>
          <a:p>
            <a:r>
              <a:rPr lang="en-GB" sz="1200" b="1" dirty="0">
                <a:latin typeface="Titillium Web" panose="00000400000000000000" pitchFamily="2" charset="0"/>
              </a:rPr>
              <a:t>36: </a:t>
            </a:r>
            <a:r>
              <a:rPr lang="en-GB" sz="1200" dirty="0">
                <a:latin typeface="Titillium Web" panose="00000400000000000000" pitchFamily="2" charset="0"/>
              </a:rPr>
              <a:t>Percentage of road length that has dedicated sidewalks (excluding motorways).</a:t>
            </a:r>
          </a:p>
        </p:txBody>
      </p:sp>
      <p:grpSp>
        <p:nvGrpSpPr>
          <p:cNvPr id="20" name="Group 19">
            <a:extLst>
              <a:ext uri="{FF2B5EF4-FFF2-40B4-BE49-F238E27FC236}">
                <a16:creationId xmlns:a16="http://schemas.microsoft.com/office/drawing/2014/main" id="{7AE3B839-8B22-4544-A509-4524F7D70AC9}"/>
              </a:ext>
            </a:extLst>
          </p:cNvPr>
          <p:cNvGrpSpPr/>
          <p:nvPr/>
        </p:nvGrpSpPr>
        <p:grpSpPr>
          <a:xfrm>
            <a:off x="5174157" y="4689869"/>
            <a:ext cx="3110777" cy="914341"/>
            <a:chOff x="5238755" y="4689947"/>
            <a:chExt cx="3110778" cy="859953"/>
          </a:xfrm>
        </p:grpSpPr>
        <p:cxnSp>
          <p:nvCxnSpPr>
            <p:cNvPr id="15" name="Straight Connector 14">
              <a:extLst>
                <a:ext uri="{FF2B5EF4-FFF2-40B4-BE49-F238E27FC236}">
                  <a16:creationId xmlns:a16="http://schemas.microsoft.com/office/drawing/2014/main" id="{2E2F8961-82A2-4831-843F-456A81FF2398}"/>
                </a:ext>
              </a:extLst>
            </p:cNvPr>
            <p:cNvCxnSpPr>
              <a:cxnSpLocks/>
            </p:cNvCxnSpPr>
            <p:nvPr/>
          </p:nvCxnSpPr>
          <p:spPr>
            <a:xfrm>
              <a:off x="7653091" y="5420714"/>
              <a:ext cx="696442"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D195F08-5C64-4109-994E-D41EA30C962F}"/>
                </a:ext>
              </a:extLst>
            </p:cNvPr>
            <p:cNvSpPr/>
            <p:nvPr/>
          </p:nvSpPr>
          <p:spPr>
            <a:xfrm>
              <a:off x="5238755" y="4689947"/>
              <a:ext cx="2381243" cy="859953"/>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Straight Connector 21">
            <a:extLst>
              <a:ext uri="{FF2B5EF4-FFF2-40B4-BE49-F238E27FC236}">
                <a16:creationId xmlns:a16="http://schemas.microsoft.com/office/drawing/2014/main" id="{201260ED-95DE-41DD-B644-A06DDEEE273F}"/>
              </a:ext>
            </a:extLst>
          </p:cNvPr>
          <p:cNvCxnSpPr>
            <a:stCxn id="3" idx="6"/>
            <a:endCxn id="6" idx="1"/>
          </p:cNvCxnSpPr>
          <p:nvPr/>
        </p:nvCxnSpPr>
        <p:spPr>
          <a:xfrm flipV="1">
            <a:off x="2306445" y="3428999"/>
            <a:ext cx="456036" cy="1"/>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9395244-BDB3-4339-935A-FE28088C6797}"/>
              </a:ext>
            </a:extLst>
          </p:cNvPr>
          <p:cNvCxnSpPr>
            <a:cxnSpLocks/>
            <a:stCxn id="6" idx="3"/>
          </p:cNvCxnSpPr>
          <p:nvPr/>
        </p:nvCxnSpPr>
        <p:spPr>
          <a:xfrm>
            <a:off x="4688605" y="3428999"/>
            <a:ext cx="423200" cy="0"/>
          </a:xfrm>
          <a:prstGeom prst="line">
            <a:avLst/>
          </a:prstGeom>
          <a:ln w="25400" cap="rnd">
            <a:solidFill>
              <a:schemeClr val="accent5">
                <a:lumMod val="50000"/>
              </a:schemeClr>
            </a:solidFill>
            <a:prstDash val="sysDash"/>
            <a:round/>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B457D48-8F65-4A1E-9508-579068795FD4}"/>
              </a:ext>
            </a:extLst>
          </p:cNvPr>
          <p:cNvCxnSpPr>
            <a:cxnSpLocks/>
          </p:cNvCxnSpPr>
          <p:nvPr/>
        </p:nvCxnSpPr>
        <p:spPr>
          <a:xfrm>
            <a:off x="5111805" y="187959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39ADA5-5C72-4372-A80D-CF68E31A0EB7}"/>
              </a:ext>
            </a:extLst>
          </p:cNvPr>
          <p:cNvCxnSpPr>
            <a:cxnSpLocks/>
          </p:cNvCxnSpPr>
          <p:nvPr/>
        </p:nvCxnSpPr>
        <p:spPr>
          <a:xfrm>
            <a:off x="5127988" y="294004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2443FCD-8EFC-4DF0-B6A3-211C3AF03817}"/>
              </a:ext>
            </a:extLst>
          </p:cNvPr>
          <p:cNvCxnSpPr>
            <a:cxnSpLocks/>
          </p:cNvCxnSpPr>
          <p:nvPr/>
        </p:nvCxnSpPr>
        <p:spPr>
          <a:xfrm>
            <a:off x="5111805" y="401319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A05951B-1396-4E8F-B68F-F86DE079340C}"/>
              </a:ext>
            </a:extLst>
          </p:cNvPr>
          <p:cNvCxnSpPr>
            <a:cxnSpLocks/>
          </p:cNvCxnSpPr>
          <p:nvPr/>
        </p:nvCxnSpPr>
        <p:spPr>
          <a:xfrm>
            <a:off x="5111805" y="5119924"/>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9709A31-607A-40F3-BF57-BAD0CD2C9DB7}"/>
              </a:ext>
            </a:extLst>
          </p:cNvPr>
          <p:cNvCxnSpPr/>
          <p:nvPr/>
        </p:nvCxnSpPr>
        <p:spPr>
          <a:xfrm>
            <a:off x="5111805" y="1879599"/>
            <a:ext cx="0" cy="3240325"/>
          </a:xfrm>
          <a:prstGeom prst="line">
            <a:avLst/>
          </a:prstGeom>
          <a:ln w="25400" cap="rnd">
            <a:solidFill>
              <a:schemeClr val="accent5">
                <a:lumMod val="50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13" name="Footer Placeholder 12">
            <a:extLst>
              <a:ext uri="{FF2B5EF4-FFF2-40B4-BE49-F238E27FC236}">
                <a16:creationId xmlns:a16="http://schemas.microsoft.com/office/drawing/2014/main" id="{C9AE9D08-382D-4807-84E3-3E8F983036A3}"/>
              </a:ext>
            </a:extLst>
          </p:cNvPr>
          <p:cNvSpPr>
            <a:spLocks noGrp="1"/>
          </p:cNvSpPr>
          <p:nvPr>
            <p:ph type="ftr" sz="quarter" idx="11"/>
          </p:nvPr>
        </p:nvSpPr>
        <p:spPr/>
        <p:txBody>
          <a:bodyPr/>
          <a:lstStyle/>
          <a:p>
            <a:fld id="{C98C4E3E-4688-46D0-B0A2-D7C7F2FF22B7}" type="slidenum">
              <a:rPr lang="en-US" smtClean="0"/>
              <a:t>4</a:t>
            </a:fld>
            <a:endParaRPr lang="en-US" dirty="0"/>
          </a:p>
        </p:txBody>
      </p:sp>
      <p:sp>
        <p:nvSpPr>
          <p:cNvPr id="26" name="TextBox 25">
            <a:extLst>
              <a:ext uri="{FF2B5EF4-FFF2-40B4-BE49-F238E27FC236}">
                <a16:creationId xmlns:a16="http://schemas.microsoft.com/office/drawing/2014/main" id="{41BF2CC1-60D3-4D21-ABC8-70906C371CB4}"/>
              </a:ext>
            </a:extLst>
          </p:cNvPr>
          <p:cNvSpPr txBox="1"/>
          <p:nvPr/>
        </p:nvSpPr>
        <p:spPr>
          <a:xfrm>
            <a:off x="8285641" y="986964"/>
            <a:ext cx="3638114" cy="461665"/>
          </a:xfrm>
          <a:custGeom>
            <a:avLst/>
            <a:gdLst>
              <a:gd name="connsiteX0" fmla="*/ 0 w 3638114"/>
              <a:gd name="connsiteY0" fmla="*/ 0 h 461665"/>
              <a:gd name="connsiteX1" fmla="*/ 483349 w 3638114"/>
              <a:gd name="connsiteY1" fmla="*/ 0 h 461665"/>
              <a:gd name="connsiteX2" fmla="*/ 1039461 w 3638114"/>
              <a:gd name="connsiteY2" fmla="*/ 0 h 461665"/>
              <a:gd name="connsiteX3" fmla="*/ 1450048 w 3638114"/>
              <a:gd name="connsiteY3" fmla="*/ 0 h 461665"/>
              <a:gd name="connsiteX4" fmla="*/ 2042541 w 3638114"/>
              <a:gd name="connsiteY4" fmla="*/ 0 h 461665"/>
              <a:gd name="connsiteX5" fmla="*/ 2489509 w 3638114"/>
              <a:gd name="connsiteY5" fmla="*/ 0 h 461665"/>
              <a:gd name="connsiteX6" fmla="*/ 2972859 w 3638114"/>
              <a:gd name="connsiteY6" fmla="*/ 0 h 461665"/>
              <a:gd name="connsiteX7" fmla="*/ 3638114 w 3638114"/>
              <a:gd name="connsiteY7" fmla="*/ 0 h 461665"/>
              <a:gd name="connsiteX8" fmla="*/ 3638114 w 3638114"/>
              <a:gd name="connsiteY8" fmla="*/ 461665 h 461665"/>
              <a:gd name="connsiteX9" fmla="*/ 3118383 w 3638114"/>
              <a:gd name="connsiteY9" fmla="*/ 461665 h 461665"/>
              <a:gd name="connsiteX10" fmla="*/ 2635034 w 3638114"/>
              <a:gd name="connsiteY10" fmla="*/ 461665 h 461665"/>
              <a:gd name="connsiteX11" fmla="*/ 2224447 w 3638114"/>
              <a:gd name="connsiteY11" fmla="*/ 461665 h 461665"/>
              <a:gd name="connsiteX12" fmla="*/ 1668335 w 3638114"/>
              <a:gd name="connsiteY12" fmla="*/ 461665 h 461665"/>
              <a:gd name="connsiteX13" fmla="*/ 1221367 w 3638114"/>
              <a:gd name="connsiteY13" fmla="*/ 461665 h 461665"/>
              <a:gd name="connsiteX14" fmla="*/ 738017 w 3638114"/>
              <a:gd name="connsiteY14" fmla="*/ 461665 h 461665"/>
              <a:gd name="connsiteX15" fmla="*/ 0 w 3638114"/>
              <a:gd name="connsiteY15" fmla="*/ 461665 h 461665"/>
              <a:gd name="connsiteX16" fmla="*/ 0 w 3638114"/>
              <a:gd name="connsiteY1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8114" h="461665" fill="none" extrusionOk="0">
                <a:moveTo>
                  <a:pt x="0" y="0"/>
                </a:moveTo>
                <a:cubicBezTo>
                  <a:pt x="163499" y="-648"/>
                  <a:pt x="266602" y="26823"/>
                  <a:pt x="483349" y="0"/>
                </a:cubicBezTo>
                <a:cubicBezTo>
                  <a:pt x="700096" y="-26823"/>
                  <a:pt x="865243" y="36660"/>
                  <a:pt x="1039461" y="0"/>
                </a:cubicBezTo>
                <a:cubicBezTo>
                  <a:pt x="1213679" y="-36660"/>
                  <a:pt x="1360349" y="7493"/>
                  <a:pt x="1450048" y="0"/>
                </a:cubicBezTo>
                <a:cubicBezTo>
                  <a:pt x="1539747" y="-7493"/>
                  <a:pt x="1747596" y="52770"/>
                  <a:pt x="2042541" y="0"/>
                </a:cubicBezTo>
                <a:cubicBezTo>
                  <a:pt x="2337486" y="-52770"/>
                  <a:pt x="2266744" y="16065"/>
                  <a:pt x="2489509" y="0"/>
                </a:cubicBezTo>
                <a:cubicBezTo>
                  <a:pt x="2712274" y="-16065"/>
                  <a:pt x="2826518" y="31507"/>
                  <a:pt x="2972859" y="0"/>
                </a:cubicBezTo>
                <a:cubicBezTo>
                  <a:pt x="3119200" y="-31507"/>
                  <a:pt x="3376444" y="23728"/>
                  <a:pt x="3638114" y="0"/>
                </a:cubicBezTo>
                <a:cubicBezTo>
                  <a:pt x="3661534" y="141801"/>
                  <a:pt x="3616679" y="304642"/>
                  <a:pt x="3638114" y="461665"/>
                </a:cubicBezTo>
                <a:cubicBezTo>
                  <a:pt x="3452960" y="471258"/>
                  <a:pt x="3230810" y="437728"/>
                  <a:pt x="3118383" y="461665"/>
                </a:cubicBezTo>
                <a:cubicBezTo>
                  <a:pt x="3005956" y="485602"/>
                  <a:pt x="2763430" y="431671"/>
                  <a:pt x="2635034" y="461665"/>
                </a:cubicBezTo>
                <a:cubicBezTo>
                  <a:pt x="2506638" y="491659"/>
                  <a:pt x="2345203" y="423608"/>
                  <a:pt x="2224447" y="461665"/>
                </a:cubicBezTo>
                <a:cubicBezTo>
                  <a:pt x="2103691" y="499722"/>
                  <a:pt x="1853863" y="416069"/>
                  <a:pt x="1668335" y="461665"/>
                </a:cubicBezTo>
                <a:cubicBezTo>
                  <a:pt x="1482807" y="507261"/>
                  <a:pt x="1317897" y="440989"/>
                  <a:pt x="1221367" y="461665"/>
                </a:cubicBezTo>
                <a:cubicBezTo>
                  <a:pt x="1124837" y="482341"/>
                  <a:pt x="878190" y="444068"/>
                  <a:pt x="738017" y="461665"/>
                </a:cubicBezTo>
                <a:cubicBezTo>
                  <a:pt x="597844" y="479262"/>
                  <a:pt x="359730" y="421610"/>
                  <a:pt x="0" y="461665"/>
                </a:cubicBezTo>
                <a:cubicBezTo>
                  <a:pt x="-40015" y="277647"/>
                  <a:pt x="44326" y="218534"/>
                  <a:pt x="0" y="0"/>
                </a:cubicBezTo>
                <a:close/>
              </a:path>
              <a:path w="3638114" h="461665" stroke="0" extrusionOk="0">
                <a:moveTo>
                  <a:pt x="0" y="0"/>
                </a:moveTo>
                <a:cubicBezTo>
                  <a:pt x="261467" y="-66557"/>
                  <a:pt x="349961" y="39079"/>
                  <a:pt x="556112" y="0"/>
                </a:cubicBezTo>
                <a:cubicBezTo>
                  <a:pt x="762263" y="-39079"/>
                  <a:pt x="823626" y="7930"/>
                  <a:pt x="1039461" y="0"/>
                </a:cubicBezTo>
                <a:cubicBezTo>
                  <a:pt x="1255296" y="-7930"/>
                  <a:pt x="1497729" y="50134"/>
                  <a:pt x="1631954" y="0"/>
                </a:cubicBezTo>
                <a:cubicBezTo>
                  <a:pt x="1766179" y="-50134"/>
                  <a:pt x="1914721" y="48556"/>
                  <a:pt x="2042541" y="0"/>
                </a:cubicBezTo>
                <a:cubicBezTo>
                  <a:pt x="2170361" y="-48556"/>
                  <a:pt x="2425858" y="40373"/>
                  <a:pt x="2562272" y="0"/>
                </a:cubicBezTo>
                <a:cubicBezTo>
                  <a:pt x="2698686" y="-40373"/>
                  <a:pt x="3007451" y="21700"/>
                  <a:pt x="3154765" y="0"/>
                </a:cubicBezTo>
                <a:cubicBezTo>
                  <a:pt x="3302079" y="-21700"/>
                  <a:pt x="3483326" y="32274"/>
                  <a:pt x="3638114" y="0"/>
                </a:cubicBezTo>
                <a:cubicBezTo>
                  <a:pt x="3677639" y="124209"/>
                  <a:pt x="3622622" y="328233"/>
                  <a:pt x="3638114" y="461665"/>
                </a:cubicBezTo>
                <a:cubicBezTo>
                  <a:pt x="3433146" y="473993"/>
                  <a:pt x="3235757" y="440401"/>
                  <a:pt x="3045621" y="461665"/>
                </a:cubicBezTo>
                <a:cubicBezTo>
                  <a:pt x="2855485" y="482929"/>
                  <a:pt x="2740882" y="438186"/>
                  <a:pt x="2598653" y="461665"/>
                </a:cubicBezTo>
                <a:cubicBezTo>
                  <a:pt x="2456424" y="485144"/>
                  <a:pt x="2362590" y="425488"/>
                  <a:pt x="2151685" y="461665"/>
                </a:cubicBezTo>
                <a:cubicBezTo>
                  <a:pt x="1940780" y="497842"/>
                  <a:pt x="1806941" y="399806"/>
                  <a:pt x="1631954" y="461665"/>
                </a:cubicBezTo>
                <a:cubicBezTo>
                  <a:pt x="1456967" y="523524"/>
                  <a:pt x="1262742" y="446282"/>
                  <a:pt x="1112223" y="461665"/>
                </a:cubicBezTo>
                <a:cubicBezTo>
                  <a:pt x="961704" y="477048"/>
                  <a:pt x="796183" y="440733"/>
                  <a:pt x="701636" y="461665"/>
                </a:cubicBezTo>
                <a:cubicBezTo>
                  <a:pt x="607089" y="482597"/>
                  <a:pt x="257326" y="400398"/>
                  <a:pt x="0" y="461665"/>
                </a:cubicBezTo>
                <a:cubicBezTo>
                  <a:pt x="-49773" y="348225"/>
                  <a:pt x="40664" y="223730"/>
                  <a:pt x="0" y="0"/>
                </a:cubicBezTo>
                <a:close/>
              </a:path>
            </a:pathLst>
          </a:custGeom>
          <a:blipFill>
            <a:blip r:embed="rId4"/>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nchor="t">
            <a:spAutoFit/>
          </a:bodyPr>
          <a:lstStyle/>
          <a:p>
            <a:r>
              <a:rPr lang="en-GB" sz="1200" b="1" dirty="0">
                <a:latin typeface="Titillium Web" panose="00000400000000000000" pitchFamily="2" charset="0"/>
              </a:rPr>
              <a:t>1: </a:t>
            </a:r>
            <a:r>
              <a:rPr lang="en-GB" sz="1200" dirty="0">
                <a:latin typeface="Titillium Web" panose="00000400000000000000" pitchFamily="2" charset="0"/>
              </a:rPr>
              <a:t>Proportion of population below the international poverty line, by sex, age at national urban level</a:t>
            </a:r>
          </a:p>
        </p:txBody>
      </p:sp>
      <p:grpSp>
        <p:nvGrpSpPr>
          <p:cNvPr id="27" name="Group 26">
            <a:extLst>
              <a:ext uri="{FF2B5EF4-FFF2-40B4-BE49-F238E27FC236}">
                <a16:creationId xmlns:a16="http://schemas.microsoft.com/office/drawing/2014/main" id="{11E021EE-2B5C-4E71-8C3F-B387B752D86B}"/>
              </a:ext>
            </a:extLst>
          </p:cNvPr>
          <p:cNvGrpSpPr/>
          <p:nvPr/>
        </p:nvGrpSpPr>
        <p:grpSpPr>
          <a:xfrm>
            <a:off x="5283071" y="2446834"/>
            <a:ext cx="3109342" cy="914341"/>
            <a:chOff x="5238755" y="4689947"/>
            <a:chExt cx="3109343" cy="859953"/>
          </a:xfrm>
        </p:grpSpPr>
        <p:cxnSp>
          <p:nvCxnSpPr>
            <p:cNvPr id="28" name="Straight Connector 27">
              <a:extLst>
                <a:ext uri="{FF2B5EF4-FFF2-40B4-BE49-F238E27FC236}">
                  <a16:creationId xmlns:a16="http://schemas.microsoft.com/office/drawing/2014/main" id="{4D3E2796-7F53-4AD4-839D-F31354806C0A}"/>
                </a:ext>
              </a:extLst>
            </p:cNvPr>
            <p:cNvCxnSpPr>
              <a:cxnSpLocks/>
            </p:cNvCxnSpPr>
            <p:nvPr/>
          </p:nvCxnSpPr>
          <p:spPr>
            <a:xfrm>
              <a:off x="7651656" y="4928304"/>
              <a:ext cx="696442"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70E56E5-0F46-47E1-9DC2-8A8AAAD55545}"/>
                </a:ext>
              </a:extLst>
            </p:cNvPr>
            <p:cNvSpPr/>
            <p:nvPr/>
          </p:nvSpPr>
          <p:spPr>
            <a:xfrm>
              <a:off x="5238755" y="4689947"/>
              <a:ext cx="2381243" cy="859953"/>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EF276582-043C-4424-8080-5F872606F03E}"/>
              </a:ext>
            </a:extLst>
          </p:cNvPr>
          <p:cNvGrpSpPr/>
          <p:nvPr/>
        </p:nvGrpSpPr>
        <p:grpSpPr>
          <a:xfrm>
            <a:off x="5303993" y="1379863"/>
            <a:ext cx="2981648" cy="914341"/>
            <a:chOff x="5238755" y="4689947"/>
            <a:chExt cx="2981649" cy="859953"/>
          </a:xfrm>
        </p:grpSpPr>
        <p:cxnSp>
          <p:nvCxnSpPr>
            <p:cNvPr id="35" name="Straight Connector 34">
              <a:extLst>
                <a:ext uri="{FF2B5EF4-FFF2-40B4-BE49-F238E27FC236}">
                  <a16:creationId xmlns:a16="http://schemas.microsoft.com/office/drawing/2014/main" id="{ADFA8272-C303-4EA6-80C9-E1C2C0A35E2F}"/>
                </a:ext>
              </a:extLst>
            </p:cNvPr>
            <p:cNvCxnSpPr>
              <a:cxnSpLocks/>
            </p:cNvCxnSpPr>
            <p:nvPr/>
          </p:nvCxnSpPr>
          <p:spPr>
            <a:xfrm flipV="1">
              <a:off x="7651656" y="4815049"/>
              <a:ext cx="568748" cy="113255"/>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4D2050E-8565-496A-8AE0-4ABFD14D3C92}"/>
                </a:ext>
              </a:extLst>
            </p:cNvPr>
            <p:cNvSpPr/>
            <p:nvPr/>
          </p:nvSpPr>
          <p:spPr>
            <a:xfrm>
              <a:off x="5238755" y="4689947"/>
              <a:ext cx="2381243" cy="859953"/>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TextBox 37">
            <a:extLst>
              <a:ext uri="{FF2B5EF4-FFF2-40B4-BE49-F238E27FC236}">
                <a16:creationId xmlns:a16="http://schemas.microsoft.com/office/drawing/2014/main" id="{0908E0E3-A06F-422E-9219-CBE1A1E3D5F0}"/>
              </a:ext>
            </a:extLst>
          </p:cNvPr>
          <p:cNvSpPr txBox="1"/>
          <p:nvPr/>
        </p:nvSpPr>
        <p:spPr>
          <a:xfrm>
            <a:off x="8424070" y="1916193"/>
            <a:ext cx="3499685" cy="830997"/>
          </a:xfrm>
          <a:custGeom>
            <a:avLst/>
            <a:gdLst>
              <a:gd name="connsiteX0" fmla="*/ 0 w 3499685"/>
              <a:gd name="connsiteY0" fmla="*/ 0 h 830997"/>
              <a:gd name="connsiteX1" fmla="*/ 548284 w 3499685"/>
              <a:gd name="connsiteY1" fmla="*/ 0 h 830997"/>
              <a:gd name="connsiteX2" fmla="*/ 1166562 w 3499685"/>
              <a:gd name="connsiteY2" fmla="*/ 0 h 830997"/>
              <a:gd name="connsiteX3" fmla="*/ 1644852 w 3499685"/>
              <a:gd name="connsiteY3" fmla="*/ 0 h 830997"/>
              <a:gd name="connsiteX4" fmla="*/ 2298126 w 3499685"/>
              <a:gd name="connsiteY4" fmla="*/ 0 h 830997"/>
              <a:gd name="connsiteX5" fmla="*/ 2811414 w 3499685"/>
              <a:gd name="connsiteY5" fmla="*/ 0 h 830997"/>
              <a:gd name="connsiteX6" fmla="*/ 3499685 w 3499685"/>
              <a:gd name="connsiteY6" fmla="*/ 0 h 830997"/>
              <a:gd name="connsiteX7" fmla="*/ 3499685 w 3499685"/>
              <a:gd name="connsiteY7" fmla="*/ 390569 h 830997"/>
              <a:gd name="connsiteX8" fmla="*/ 3499685 w 3499685"/>
              <a:gd name="connsiteY8" fmla="*/ 830997 h 830997"/>
              <a:gd name="connsiteX9" fmla="*/ 2916404 w 3499685"/>
              <a:gd name="connsiteY9" fmla="*/ 830997 h 830997"/>
              <a:gd name="connsiteX10" fmla="*/ 2368120 w 3499685"/>
              <a:gd name="connsiteY10" fmla="*/ 830997 h 830997"/>
              <a:gd name="connsiteX11" fmla="*/ 1889830 w 3499685"/>
              <a:gd name="connsiteY11" fmla="*/ 830997 h 830997"/>
              <a:gd name="connsiteX12" fmla="*/ 1271552 w 3499685"/>
              <a:gd name="connsiteY12" fmla="*/ 830997 h 830997"/>
              <a:gd name="connsiteX13" fmla="*/ 758265 w 3499685"/>
              <a:gd name="connsiteY13" fmla="*/ 830997 h 830997"/>
              <a:gd name="connsiteX14" fmla="*/ 0 w 3499685"/>
              <a:gd name="connsiteY14" fmla="*/ 830997 h 830997"/>
              <a:gd name="connsiteX15" fmla="*/ 0 w 3499685"/>
              <a:gd name="connsiteY15" fmla="*/ 415499 h 830997"/>
              <a:gd name="connsiteX16" fmla="*/ 0 w 3499685"/>
              <a:gd name="connsiteY16"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99685" h="830997" fill="none" extrusionOk="0">
                <a:moveTo>
                  <a:pt x="0" y="0"/>
                </a:moveTo>
                <a:cubicBezTo>
                  <a:pt x="254186" y="-13235"/>
                  <a:pt x="378682" y="44388"/>
                  <a:pt x="548284" y="0"/>
                </a:cubicBezTo>
                <a:cubicBezTo>
                  <a:pt x="717886" y="-44388"/>
                  <a:pt x="901852" y="41762"/>
                  <a:pt x="1166562" y="0"/>
                </a:cubicBezTo>
                <a:cubicBezTo>
                  <a:pt x="1431272" y="-41762"/>
                  <a:pt x="1525001" y="44371"/>
                  <a:pt x="1644852" y="0"/>
                </a:cubicBezTo>
                <a:cubicBezTo>
                  <a:pt x="1764703" y="-44371"/>
                  <a:pt x="2013235" y="69805"/>
                  <a:pt x="2298126" y="0"/>
                </a:cubicBezTo>
                <a:cubicBezTo>
                  <a:pt x="2583017" y="-69805"/>
                  <a:pt x="2599617" y="22982"/>
                  <a:pt x="2811414" y="0"/>
                </a:cubicBezTo>
                <a:cubicBezTo>
                  <a:pt x="3023211" y="-22982"/>
                  <a:pt x="3177687" y="39851"/>
                  <a:pt x="3499685" y="0"/>
                </a:cubicBezTo>
                <a:cubicBezTo>
                  <a:pt x="3515723" y="134576"/>
                  <a:pt x="3484127" y="307733"/>
                  <a:pt x="3499685" y="390569"/>
                </a:cubicBezTo>
                <a:cubicBezTo>
                  <a:pt x="3515243" y="473405"/>
                  <a:pt x="3480405" y="709856"/>
                  <a:pt x="3499685" y="830997"/>
                </a:cubicBezTo>
                <a:cubicBezTo>
                  <a:pt x="3235033" y="878739"/>
                  <a:pt x="3099021" y="824606"/>
                  <a:pt x="2916404" y="830997"/>
                </a:cubicBezTo>
                <a:cubicBezTo>
                  <a:pt x="2733787" y="837388"/>
                  <a:pt x="2612517" y="796433"/>
                  <a:pt x="2368120" y="830997"/>
                </a:cubicBezTo>
                <a:cubicBezTo>
                  <a:pt x="2123723" y="865561"/>
                  <a:pt x="2127741" y="788602"/>
                  <a:pt x="1889830" y="830997"/>
                </a:cubicBezTo>
                <a:cubicBezTo>
                  <a:pt x="1651919" y="873392"/>
                  <a:pt x="1423500" y="773172"/>
                  <a:pt x="1271552" y="830997"/>
                </a:cubicBezTo>
                <a:cubicBezTo>
                  <a:pt x="1119604" y="888822"/>
                  <a:pt x="985051" y="805611"/>
                  <a:pt x="758265" y="830997"/>
                </a:cubicBezTo>
                <a:cubicBezTo>
                  <a:pt x="531479" y="856383"/>
                  <a:pt x="351273" y="771029"/>
                  <a:pt x="0" y="830997"/>
                </a:cubicBezTo>
                <a:cubicBezTo>
                  <a:pt x="-30234" y="660941"/>
                  <a:pt x="35891" y="504371"/>
                  <a:pt x="0" y="415499"/>
                </a:cubicBezTo>
                <a:cubicBezTo>
                  <a:pt x="-35891" y="326627"/>
                  <a:pt x="6425" y="160394"/>
                  <a:pt x="0" y="0"/>
                </a:cubicBezTo>
                <a:close/>
              </a:path>
              <a:path w="3499685" h="830997" stroke="0" extrusionOk="0">
                <a:moveTo>
                  <a:pt x="0" y="0"/>
                </a:moveTo>
                <a:cubicBezTo>
                  <a:pt x="136427" y="-68253"/>
                  <a:pt x="347370" y="42387"/>
                  <a:pt x="618278" y="0"/>
                </a:cubicBezTo>
                <a:cubicBezTo>
                  <a:pt x="889186" y="-42387"/>
                  <a:pt x="916773" y="25941"/>
                  <a:pt x="1166562" y="0"/>
                </a:cubicBezTo>
                <a:cubicBezTo>
                  <a:pt x="1416351" y="-25941"/>
                  <a:pt x="1577685" y="15098"/>
                  <a:pt x="1819836" y="0"/>
                </a:cubicBezTo>
                <a:cubicBezTo>
                  <a:pt x="2061987" y="-15098"/>
                  <a:pt x="2161799" y="26782"/>
                  <a:pt x="2298126" y="0"/>
                </a:cubicBezTo>
                <a:cubicBezTo>
                  <a:pt x="2434453" y="-26782"/>
                  <a:pt x="2650785" y="21427"/>
                  <a:pt x="2881407" y="0"/>
                </a:cubicBezTo>
                <a:cubicBezTo>
                  <a:pt x="3112029" y="-21427"/>
                  <a:pt x="3268120" y="7986"/>
                  <a:pt x="3499685" y="0"/>
                </a:cubicBezTo>
                <a:cubicBezTo>
                  <a:pt x="3527149" y="107742"/>
                  <a:pt x="3452300" y="267286"/>
                  <a:pt x="3499685" y="407189"/>
                </a:cubicBezTo>
                <a:cubicBezTo>
                  <a:pt x="3547070" y="547092"/>
                  <a:pt x="3497583" y="702802"/>
                  <a:pt x="3499685" y="830997"/>
                </a:cubicBezTo>
                <a:cubicBezTo>
                  <a:pt x="3322412" y="846337"/>
                  <a:pt x="2977231" y="812879"/>
                  <a:pt x="2846410" y="830997"/>
                </a:cubicBezTo>
                <a:cubicBezTo>
                  <a:pt x="2715589" y="849115"/>
                  <a:pt x="2460305" y="782614"/>
                  <a:pt x="2333123" y="830997"/>
                </a:cubicBezTo>
                <a:cubicBezTo>
                  <a:pt x="2205941" y="879380"/>
                  <a:pt x="2056681" y="783148"/>
                  <a:pt x="1819836" y="830997"/>
                </a:cubicBezTo>
                <a:cubicBezTo>
                  <a:pt x="1582991" y="878846"/>
                  <a:pt x="1469335" y="829612"/>
                  <a:pt x="1236555" y="830997"/>
                </a:cubicBezTo>
                <a:cubicBezTo>
                  <a:pt x="1003775" y="832382"/>
                  <a:pt x="882555" y="779411"/>
                  <a:pt x="653275" y="830997"/>
                </a:cubicBezTo>
                <a:cubicBezTo>
                  <a:pt x="423995" y="882583"/>
                  <a:pt x="272592" y="807112"/>
                  <a:pt x="0" y="830997"/>
                </a:cubicBezTo>
                <a:cubicBezTo>
                  <a:pt x="-41457" y="639885"/>
                  <a:pt x="12148" y="519400"/>
                  <a:pt x="0" y="423808"/>
                </a:cubicBezTo>
                <a:cubicBezTo>
                  <a:pt x="-12148" y="328216"/>
                  <a:pt x="18300" y="133736"/>
                  <a:pt x="0" y="0"/>
                </a:cubicBezTo>
                <a:close/>
              </a:path>
            </a:pathLst>
          </a:custGeom>
          <a:blipFill>
            <a:blip r:embed="rId4"/>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nchor="t">
            <a:spAutoFit/>
          </a:bodyPr>
          <a:lstStyle/>
          <a:p>
            <a:r>
              <a:rPr lang="en-GB" sz="1200" b="1" dirty="0">
                <a:latin typeface="Titillium Web" panose="00000400000000000000" pitchFamily="2" charset="0"/>
              </a:rPr>
              <a:t>10: </a:t>
            </a:r>
            <a:r>
              <a:rPr lang="en-GB" sz="1200" dirty="0">
                <a:latin typeface="Titillium Web" panose="00000400000000000000" pitchFamily="2" charset="0"/>
              </a:rPr>
              <a:t>Unemployment rate by sex, age, persons with disabilities and by city</a:t>
            </a:r>
          </a:p>
          <a:p>
            <a:endParaRPr lang="en-GB" sz="1200" dirty="0">
              <a:latin typeface="Titillium Web" panose="00000400000000000000" pitchFamily="2" charset="0"/>
            </a:endParaRPr>
          </a:p>
          <a:p>
            <a:r>
              <a:rPr lang="en-GB" sz="1200" b="1" dirty="0">
                <a:latin typeface="Titillium Web" panose="00000400000000000000" pitchFamily="2" charset="0"/>
              </a:rPr>
              <a:t>33:</a:t>
            </a:r>
            <a:r>
              <a:rPr lang="en-GB" sz="1200" dirty="0">
                <a:latin typeface="Titillium Web" panose="00000400000000000000" pitchFamily="2" charset="0"/>
              </a:rPr>
              <a:t> Gini coefficient at national/ city/ urban levels;</a:t>
            </a:r>
          </a:p>
        </p:txBody>
      </p:sp>
      <p:sp>
        <p:nvSpPr>
          <p:cNvPr id="39" name="TextBox 38">
            <a:extLst>
              <a:ext uri="{FF2B5EF4-FFF2-40B4-BE49-F238E27FC236}">
                <a16:creationId xmlns:a16="http://schemas.microsoft.com/office/drawing/2014/main" id="{3570ABDF-C204-404F-9305-15870A51B8FB}"/>
              </a:ext>
            </a:extLst>
          </p:cNvPr>
          <p:cNvSpPr txBox="1"/>
          <p:nvPr/>
        </p:nvSpPr>
        <p:spPr>
          <a:xfrm>
            <a:off x="8284934" y="3084733"/>
            <a:ext cx="3638827" cy="1569660"/>
          </a:xfrm>
          <a:custGeom>
            <a:avLst/>
            <a:gdLst>
              <a:gd name="connsiteX0" fmla="*/ 0 w 3638827"/>
              <a:gd name="connsiteY0" fmla="*/ 0 h 1569660"/>
              <a:gd name="connsiteX1" fmla="*/ 556221 w 3638827"/>
              <a:gd name="connsiteY1" fmla="*/ 0 h 1569660"/>
              <a:gd name="connsiteX2" fmla="*/ 1039665 w 3638827"/>
              <a:gd name="connsiteY2" fmla="*/ 0 h 1569660"/>
              <a:gd name="connsiteX3" fmla="*/ 1450332 w 3638827"/>
              <a:gd name="connsiteY3" fmla="*/ 0 h 1569660"/>
              <a:gd name="connsiteX4" fmla="*/ 2006553 w 3638827"/>
              <a:gd name="connsiteY4" fmla="*/ 0 h 1569660"/>
              <a:gd name="connsiteX5" fmla="*/ 2599162 w 3638827"/>
              <a:gd name="connsiteY5" fmla="*/ 0 h 1569660"/>
              <a:gd name="connsiteX6" fmla="*/ 3191771 w 3638827"/>
              <a:gd name="connsiteY6" fmla="*/ 0 h 1569660"/>
              <a:gd name="connsiteX7" fmla="*/ 3638827 w 3638827"/>
              <a:gd name="connsiteY7" fmla="*/ 0 h 1569660"/>
              <a:gd name="connsiteX8" fmla="*/ 3638827 w 3638827"/>
              <a:gd name="connsiteY8" fmla="*/ 491827 h 1569660"/>
              <a:gd name="connsiteX9" fmla="*/ 3638827 w 3638827"/>
              <a:gd name="connsiteY9" fmla="*/ 1046440 h 1569660"/>
              <a:gd name="connsiteX10" fmla="*/ 3638827 w 3638827"/>
              <a:gd name="connsiteY10" fmla="*/ 1569660 h 1569660"/>
              <a:gd name="connsiteX11" fmla="*/ 3082606 w 3638827"/>
              <a:gd name="connsiteY11" fmla="*/ 1569660 h 1569660"/>
              <a:gd name="connsiteX12" fmla="*/ 2562774 w 3638827"/>
              <a:gd name="connsiteY12" fmla="*/ 1569660 h 1569660"/>
              <a:gd name="connsiteX13" fmla="*/ 1970165 w 3638827"/>
              <a:gd name="connsiteY13" fmla="*/ 1569660 h 1569660"/>
              <a:gd name="connsiteX14" fmla="*/ 1413944 w 3638827"/>
              <a:gd name="connsiteY14" fmla="*/ 1569660 h 1569660"/>
              <a:gd name="connsiteX15" fmla="*/ 857724 w 3638827"/>
              <a:gd name="connsiteY15" fmla="*/ 1569660 h 1569660"/>
              <a:gd name="connsiteX16" fmla="*/ 0 w 3638827"/>
              <a:gd name="connsiteY16" fmla="*/ 1569660 h 1569660"/>
              <a:gd name="connsiteX17" fmla="*/ 0 w 3638827"/>
              <a:gd name="connsiteY17" fmla="*/ 1062137 h 1569660"/>
              <a:gd name="connsiteX18" fmla="*/ 0 w 3638827"/>
              <a:gd name="connsiteY18" fmla="*/ 554613 h 1569660"/>
              <a:gd name="connsiteX19" fmla="*/ 0 w 3638827"/>
              <a:gd name="connsiteY19"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38827" h="1569660" fill="none" extrusionOk="0">
                <a:moveTo>
                  <a:pt x="0" y="0"/>
                </a:moveTo>
                <a:cubicBezTo>
                  <a:pt x="200528" y="-12471"/>
                  <a:pt x="309158" y="22093"/>
                  <a:pt x="556221" y="0"/>
                </a:cubicBezTo>
                <a:cubicBezTo>
                  <a:pt x="803284" y="-22093"/>
                  <a:pt x="840913" y="46569"/>
                  <a:pt x="1039665" y="0"/>
                </a:cubicBezTo>
                <a:cubicBezTo>
                  <a:pt x="1238417" y="-46569"/>
                  <a:pt x="1299065" y="105"/>
                  <a:pt x="1450332" y="0"/>
                </a:cubicBezTo>
                <a:cubicBezTo>
                  <a:pt x="1601599" y="-105"/>
                  <a:pt x="1850221" y="8624"/>
                  <a:pt x="2006553" y="0"/>
                </a:cubicBezTo>
                <a:cubicBezTo>
                  <a:pt x="2162885" y="-8624"/>
                  <a:pt x="2417671" y="56928"/>
                  <a:pt x="2599162" y="0"/>
                </a:cubicBezTo>
                <a:cubicBezTo>
                  <a:pt x="2780653" y="-56928"/>
                  <a:pt x="3042130" y="22220"/>
                  <a:pt x="3191771" y="0"/>
                </a:cubicBezTo>
                <a:cubicBezTo>
                  <a:pt x="3341412" y="-22220"/>
                  <a:pt x="3539845" y="22946"/>
                  <a:pt x="3638827" y="0"/>
                </a:cubicBezTo>
                <a:cubicBezTo>
                  <a:pt x="3687578" y="119106"/>
                  <a:pt x="3629562" y="294987"/>
                  <a:pt x="3638827" y="491827"/>
                </a:cubicBezTo>
                <a:cubicBezTo>
                  <a:pt x="3648092" y="688667"/>
                  <a:pt x="3636460" y="923537"/>
                  <a:pt x="3638827" y="1046440"/>
                </a:cubicBezTo>
                <a:cubicBezTo>
                  <a:pt x="3641194" y="1169343"/>
                  <a:pt x="3583759" y="1421111"/>
                  <a:pt x="3638827" y="1569660"/>
                </a:cubicBezTo>
                <a:cubicBezTo>
                  <a:pt x="3421735" y="1605977"/>
                  <a:pt x="3324066" y="1553960"/>
                  <a:pt x="3082606" y="1569660"/>
                </a:cubicBezTo>
                <a:cubicBezTo>
                  <a:pt x="2841146" y="1585360"/>
                  <a:pt x="2750412" y="1544130"/>
                  <a:pt x="2562774" y="1569660"/>
                </a:cubicBezTo>
                <a:cubicBezTo>
                  <a:pt x="2375136" y="1595190"/>
                  <a:pt x="2140815" y="1537140"/>
                  <a:pt x="1970165" y="1569660"/>
                </a:cubicBezTo>
                <a:cubicBezTo>
                  <a:pt x="1799515" y="1602180"/>
                  <a:pt x="1675527" y="1565416"/>
                  <a:pt x="1413944" y="1569660"/>
                </a:cubicBezTo>
                <a:cubicBezTo>
                  <a:pt x="1152361" y="1573904"/>
                  <a:pt x="1037223" y="1508335"/>
                  <a:pt x="857724" y="1569660"/>
                </a:cubicBezTo>
                <a:cubicBezTo>
                  <a:pt x="678225" y="1630985"/>
                  <a:pt x="243188" y="1504307"/>
                  <a:pt x="0" y="1569660"/>
                </a:cubicBezTo>
                <a:cubicBezTo>
                  <a:pt x="-18601" y="1370192"/>
                  <a:pt x="29690" y="1300929"/>
                  <a:pt x="0" y="1062137"/>
                </a:cubicBezTo>
                <a:cubicBezTo>
                  <a:pt x="-29690" y="823345"/>
                  <a:pt x="24754" y="728662"/>
                  <a:pt x="0" y="554613"/>
                </a:cubicBezTo>
                <a:cubicBezTo>
                  <a:pt x="-24754" y="380564"/>
                  <a:pt x="24029" y="174214"/>
                  <a:pt x="0" y="0"/>
                </a:cubicBezTo>
                <a:close/>
              </a:path>
              <a:path w="3638827" h="1569660" stroke="0" extrusionOk="0">
                <a:moveTo>
                  <a:pt x="0" y="0"/>
                </a:moveTo>
                <a:cubicBezTo>
                  <a:pt x="155932" y="-4407"/>
                  <a:pt x="361721" y="21125"/>
                  <a:pt x="556221" y="0"/>
                </a:cubicBezTo>
                <a:cubicBezTo>
                  <a:pt x="750721" y="-21125"/>
                  <a:pt x="827483" y="31562"/>
                  <a:pt x="1039665" y="0"/>
                </a:cubicBezTo>
                <a:cubicBezTo>
                  <a:pt x="1251847" y="-31562"/>
                  <a:pt x="1421030" y="20239"/>
                  <a:pt x="1632274" y="0"/>
                </a:cubicBezTo>
                <a:cubicBezTo>
                  <a:pt x="1843518" y="-20239"/>
                  <a:pt x="1929445" y="19590"/>
                  <a:pt x="2042941" y="0"/>
                </a:cubicBezTo>
                <a:cubicBezTo>
                  <a:pt x="2156437" y="-19590"/>
                  <a:pt x="2412522" y="27438"/>
                  <a:pt x="2562774" y="0"/>
                </a:cubicBezTo>
                <a:cubicBezTo>
                  <a:pt x="2713026" y="-27438"/>
                  <a:pt x="2877656" y="22770"/>
                  <a:pt x="3155383" y="0"/>
                </a:cubicBezTo>
                <a:cubicBezTo>
                  <a:pt x="3433110" y="-22770"/>
                  <a:pt x="3408890" y="134"/>
                  <a:pt x="3638827" y="0"/>
                </a:cubicBezTo>
                <a:cubicBezTo>
                  <a:pt x="3665039" y="202999"/>
                  <a:pt x="3607788" y="360407"/>
                  <a:pt x="3638827" y="523220"/>
                </a:cubicBezTo>
                <a:cubicBezTo>
                  <a:pt x="3669866" y="686033"/>
                  <a:pt x="3597363" y="888025"/>
                  <a:pt x="3638827" y="1077833"/>
                </a:cubicBezTo>
                <a:cubicBezTo>
                  <a:pt x="3680291" y="1267641"/>
                  <a:pt x="3620382" y="1426900"/>
                  <a:pt x="3638827" y="1569660"/>
                </a:cubicBezTo>
                <a:cubicBezTo>
                  <a:pt x="3476713" y="1573112"/>
                  <a:pt x="3411068" y="1567420"/>
                  <a:pt x="3228159" y="1569660"/>
                </a:cubicBezTo>
                <a:cubicBezTo>
                  <a:pt x="3045250" y="1571900"/>
                  <a:pt x="2873460" y="1552277"/>
                  <a:pt x="2708327" y="1569660"/>
                </a:cubicBezTo>
                <a:cubicBezTo>
                  <a:pt x="2543194" y="1587043"/>
                  <a:pt x="2339974" y="1515339"/>
                  <a:pt x="2188495" y="1569660"/>
                </a:cubicBezTo>
                <a:cubicBezTo>
                  <a:pt x="2037016" y="1623981"/>
                  <a:pt x="1927745" y="1542316"/>
                  <a:pt x="1777827" y="1569660"/>
                </a:cubicBezTo>
                <a:cubicBezTo>
                  <a:pt x="1627909" y="1597004"/>
                  <a:pt x="1502627" y="1529733"/>
                  <a:pt x="1294383" y="1569660"/>
                </a:cubicBezTo>
                <a:cubicBezTo>
                  <a:pt x="1086139" y="1609587"/>
                  <a:pt x="1042193" y="1532725"/>
                  <a:pt x="810939" y="1569660"/>
                </a:cubicBezTo>
                <a:cubicBezTo>
                  <a:pt x="579685" y="1606595"/>
                  <a:pt x="208158" y="1526863"/>
                  <a:pt x="0" y="1569660"/>
                </a:cubicBezTo>
                <a:cubicBezTo>
                  <a:pt x="-8532" y="1367558"/>
                  <a:pt x="14064" y="1274445"/>
                  <a:pt x="0" y="1077833"/>
                </a:cubicBezTo>
                <a:cubicBezTo>
                  <a:pt x="-14064" y="881221"/>
                  <a:pt x="37851" y="773495"/>
                  <a:pt x="0" y="570310"/>
                </a:cubicBezTo>
                <a:cubicBezTo>
                  <a:pt x="-37851" y="367125"/>
                  <a:pt x="65285" y="263986"/>
                  <a:pt x="0" y="0"/>
                </a:cubicBezTo>
                <a:close/>
              </a:path>
            </a:pathLst>
          </a:custGeom>
          <a:blipFill>
            <a:blip r:embed="rId4"/>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nchor="t">
            <a:spAutoFit/>
          </a:bodyPr>
          <a:lstStyle/>
          <a:p>
            <a:r>
              <a:rPr lang="en-GB" sz="1200" b="1" dirty="0">
                <a:latin typeface="Titillium Web" panose="00000400000000000000" pitchFamily="2" charset="0"/>
              </a:rPr>
              <a:t>4</a:t>
            </a:r>
            <a:r>
              <a:rPr lang="en-GB" sz="1200" dirty="0">
                <a:latin typeface="Titillium Web" panose="00000400000000000000" pitchFamily="2" charset="0"/>
              </a:rPr>
              <a:t> Women’s recognised legal right to property inheritance and ownership</a:t>
            </a:r>
          </a:p>
          <a:p>
            <a:endParaRPr lang="en-GB" sz="1200" dirty="0">
              <a:latin typeface="Titillium Web" panose="00000400000000000000" pitchFamily="2" charset="0"/>
            </a:endParaRPr>
          </a:p>
          <a:p>
            <a:r>
              <a:rPr lang="en-GB" sz="1200" b="1" dirty="0">
                <a:latin typeface="Titillium Web" panose="00000400000000000000" pitchFamily="2" charset="0"/>
              </a:rPr>
              <a:t>34</a:t>
            </a:r>
            <a:r>
              <a:rPr lang="en-GB" sz="1200" dirty="0">
                <a:latin typeface="Titillium Web" panose="00000400000000000000" pitchFamily="2" charset="0"/>
              </a:rPr>
              <a:t> Presence of national legislation forbidding discrimination in housing, access to public facilities and social services on the basis of race, colour, sex, language, religion, political or other opinion, national or social origin, property, birth or other status </a:t>
            </a:r>
          </a:p>
        </p:txBody>
      </p:sp>
      <p:sp>
        <p:nvSpPr>
          <p:cNvPr id="42" name="Rectangle 41">
            <a:extLst>
              <a:ext uri="{FF2B5EF4-FFF2-40B4-BE49-F238E27FC236}">
                <a16:creationId xmlns:a16="http://schemas.microsoft.com/office/drawing/2014/main" id="{FDA8EC15-A0F5-4D72-96B0-89ECCC2EEE63}"/>
              </a:ext>
            </a:extLst>
          </p:cNvPr>
          <p:cNvSpPr/>
          <p:nvPr/>
        </p:nvSpPr>
        <p:spPr>
          <a:xfrm>
            <a:off x="5176298" y="3521164"/>
            <a:ext cx="2381242" cy="914341"/>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564F9973-A5EF-49C0-A62C-DED71E34EA1A}"/>
              </a:ext>
            </a:extLst>
          </p:cNvPr>
          <p:cNvCxnSpPr>
            <a:cxnSpLocks/>
          </p:cNvCxnSpPr>
          <p:nvPr/>
        </p:nvCxnSpPr>
        <p:spPr>
          <a:xfrm>
            <a:off x="7562970" y="4139509"/>
            <a:ext cx="721964" cy="18225"/>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5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par>
                                <p:cTn id="17" presetID="22" presetClass="entr" presetSubtype="8"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down)">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6" grpId="0" animBg="1"/>
      <p:bldP spid="38"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D633-3908-4E57-8551-4A44FBFA929F}"/>
              </a:ext>
            </a:extLst>
          </p:cNvPr>
          <p:cNvSpPr>
            <a:spLocks noGrp="1"/>
          </p:cNvSpPr>
          <p:nvPr>
            <p:ph type="title"/>
          </p:nvPr>
        </p:nvSpPr>
        <p:spPr>
          <a:xfrm>
            <a:off x="838196" y="214519"/>
            <a:ext cx="10515600" cy="699882"/>
          </a:xfrm>
        </p:spPr>
        <p:txBody>
          <a:bodyPr/>
          <a:lstStyle/>
          <a:p>
            <a:r>
              <a:rPr lang="en-US" sz="2000" dirty="0"/>
              <a:t>Transformative commitments</a:t>
            </a:r>
            <a:r>
              <a:rPr lang="en-GB" sz="2000" dirty="0"/>
              <a:t>: </a:t>
            </a:r>
            <a:br>
              <a:rPr lang="en-GB" sz="2000" dirty="0"/>
            </a:br>
            <a:r>
              <a:rPr lang="en-US" sz="2000" b="0" dirty="0"/>
              <a:t>Social Inclusion and Ending Poverty</a:t>
            </a:r>
            <a:endParaRPr lang="en-GB" sz="2000" dirty="0"/>
          </a:p>
        </p:txBody>
      </p:sp>
      <p:sp>
        <p:nvSpPr>
          <p:cNvPr id="3" name="Oval 2">
            <a:extLst>
              <a:ext uri="{FF2B5EF4-FFF2-40B4-BE49-F238E27FC236}">
                <a16:creationId xmlns:a16="http://schemas.microsoft.com/office/drawing/2014/main" id="{00A1CA21-DB7B-493A-8991-BBCF6EBC068B}"/>
              </a:ext>
            </a:extLst>
          </p:cNvPr>
          <p:cNvSpPr/>
          <p:nvPr/>
        </p:nvSpPr>
        <p:spPr>
          <a:xfrm>
            <a:off x="504880" y="2528217"/>
            <a:ext cx="1801565" cy="180156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a:extLst>
              <a:ext uri="{FF2B5EF4-FFF2-40B4-BE49-F238E27FC236}">
                <a16:creationId xmlns:a16="http://schemas.microsoft.com/office/drawing/2014/main" id="{E3E81A12-FA2D-4BC2-B2B4-B4B976824D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205" y="2645297"/>
            <a:ext cx="642919" cy="645598"/>
          </a:xfrm>
          <a:prstGeom prst="rect">
            <a:avLst/>
          </a:prstGeom>
        </p:spPr>
      </p:pic>
      <p:sp>
        <p:nvSpPr>
          <p:cNvPr id="5" name="Rectangle 4">
            <a:extLst>
              <a:ext uri="{FF2B5EF4-FFF2-40B4-BE49-F238E27FC236}">
                <a16:creationId xmlns:a16="http://schemas.microsoft.com/office/drawing/2014/main" id="{73B7E3D0-6618-497A-8EA2-039586D21911}"/>
              </a:ext>
            </a:extLst>
          </p:cNvPr>
          <p:cNvSpPr/>
          <p:nvPr/>
        </p:nvSpPr>
        <p:spPr>
          <a:xfrm>
            <a:off x="439470" y="3406972"/>
            <a:ext cx="1932387" cy="523220"/>
          </a:xfrm>
          <a:prstGeom prst="rect">
            <a:avLst/>
          </a:prstGeom>
        </p:spPr>
        <p:txBody>
          <a:bodyPr wrap="square">
            <a:spAutoFit/>
          </a:bodyPr>
          <a:lstStyle/>
          <a:p>
            <a:pPr algn="ctr"/>
            <a:r>
              <a:rPr lang="en-US" sz="1400" b="1" dirty="0">
                <a:solidFill>
                  <a:schemeClr val="bg1"/>
                </a:solidFill>
                <a:latin typeface="Titillium Web" panose="00000400000000000000" pitchFamily="2" charset="0"/>
              </a:rPr>
              <a:t>Social Inclusion and Ending Poverty</a:t>
            </a:r>
            <a:endParaRPr lang="en-GB" sz="1400" b="1" dirty="0">
              <a:solidFill>
                <a:schemeClr val="bg1"/>
              </a:solidFill>
              <a:latin typeface="Titillium Web" panose="00000400000000000000" pitchFamily="2" charset="0"/>
            </a:endParaRPr>
          </a:p>
        </p:txBody>
      </p:sp>
      <p:sp>
        <p:nvSpPr>
          <p:cNvPr id="6" name="Rectangle: Rounded Corners 5">
            <a:extLst>
              <a:ext uri="{FF2B5EF4-FFF2-40B4-BE49-F238E27FC236}">
                <a16:creationId xmlns:a16="http://schemas.microsoft.com/office/drawing/2014/main" id="{FFED7923-BFF3-47F8-9442-D2A40EB9A9A0}"/>
              </a:ext>
            </a:extLst>
          </p:cNvPr>
          <p:cNvSpPr/>
          <p:nvPr/>
        </p:nvSpPr>
        <p:spPr>
          <a:xfrm>
            <a:off x="2762481" y="3079058"/>
            <a:ext cx="1926124" cy="69988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Titillium Web" panose="00000400000000000000" pitchFamily="2" charset="0"/>
              </a:rPr>
              <a:t>2.Access to Adequate Housing</a:t>
            </a:r>
            <a:endParaRPr lang="en-GB" sz="1400" b="1" dirty="0">
              <a:latin typeface="Titillium Web" panose="00000400000000000000" pitchFamily="2" charset="0"/>
            </a:endParaRPr>
          </a:p>
        </p:txBody>
      </p:sp>
      <p:sp>
        <p:nvSpPr>
          <p:cNvPr id="7" name="Rectangle: Rounded Corners 6">
            <a:extLst>
              <a:ext uri="{FF2B5EF4-FFF2-40B4-BE49-F238E27FC236}">
                <a16:creationId xmlns:a16="http://schemas.microsoft.com/office/drawing/2014/main" id="{2BBE4E7F-3D8A-4D2A-B548-109C75BDCC6B}"/>
              </a:ext>
            </a:extLst>
          </p:cNvPr>
          <p:cNvSpPr/>
          <p:nvPr/>
        </p:nvSpPr>
        <p:spPr>
          <a:xfrm>
            <a:off x="5343648" y="1151465"/>
            <a:ext cx="2191839" cy="84526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Ensure access to adequate and affordable housing</a:t>
            </a:r>
            <a:endParaRPr lang="en-GB" sz="1600" b="1" dirty="0">
              <a:solidFill>
                <a:schemeClr val="tx1"/>
              </a:solidFill>
              <a:latin typeface="Titillium Web" panose="00000400000000000000" pitchFamily="2" charset="0"/>
            </a:endParaRPr>
          </a:p>
        </p:txBody>
      </p:sp>
      <p:sp>
        <p:nvSpPr>
          <p:cNvPr id="8" name="Rectangle: Rounded Corners 7">
            <a:extLst>
              <a:ext uri="{FF2B5EF4-FFF2-40B4-BE49-F238E27FC236}">
                <a16:creationId xmlns:a16="http://schemas.microsoft.com/office/drawing/2014/main" id="{D88D5A89-20E8-4A75-B5F5-1B6F6C315150}"/>
              </a:ext>
            </a:extLst>
          </p:cNvPr>
          <p:cNvSpPr/>
          <p:nvPr/>
        </p:nvSpPr>
        <p:spPr>
          <a:xfrm>
            <a:off x="5365703" y="2295480"/>
            <a:ext cx="2191839" cy="90244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Ensure access to sustainable housing finance options</a:t>
            </a:r>
            <a:endParaRPr lang="en-GB" sz="1600" b="1" dirty="0">
              <a:solidFill>
                <a:schemeClr val="tx1"/>
              </a:solidFill>
              <a:latin typeface="Titillium Web" panose="00000400000000000000" pitchFamily="2" charset="0"/>
            </a:endParaRPr>
          </a:p>
        </p:txBody>
      </p:sp>
      <p:sp>
        <p:nvSpPr>
          <p:cNvPr id="9" name="Rectangle: Rounded Corners 8">
            <a:extLst>
              <a:ext uri="{FF2B5EF4-FFF2-40B4-BE49-F238E27FC236}">
                <a16:creationId xmlns:a16="http://schemas.microsoft.com/office/drawing/2014/main" id="{D454B9AB-F016-4D19-893C-207A1FB41F85}"/>
              </a:ext>
            </a:extLst>
          </p:cNvPr>
          <p:cNvSpPr/>
          <p:nvPr/>
        </p:nvSpPr>
        <p:spPr>
          <a:xfrm>
            <a:off x="5333338" y="3513972"/>
            <a:ext cx="2191839" cy="69988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Support security of tenure</a:t>
            </a:r>
            <a:endParaRPr lang="en-GB" sz="1600" b="1" dirty="0">
              <a:solidFill>
                <a:schemeClr val="tx1"/>
              </a:solidFill>
              <a:latin typeface="Titillium Web" panose="00000400000000000000" pitchFamily="2" charset="0"/>
            </a:endParaRPr>
          </a:p>
        </p:txBody>
      </p:sp>
      <p:sp>
        <p:nvSpPr>
          <p:cNvPr id="10" name="Rectangle: Rounded Corners 9">
            <a:extLst>
              <a:ext uri="{FF2B5EF4-FFF2-40B4-BE49-F238E27FC236}">
                <a16:creationId xmlns:a16="http://schemas.microsoft.com/office/drawing/2014/main" id="{6AEFCC99-EAEB-4982-901C-F82E7294E92E}"/>
              </a:ext>
            </a:extLst>
          </p:cNvPr>
          <p:cNvSpPr/>
          <p:nvPr/>
        </p:nvSpPr>
        <p:spPr>
          <a:xfrm>
            <a:off x="5365702" y="4531697"/>
            <a:ext cx="2191839" cy="79912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Establish slum upgrading </a:t>
            </a:r>
            <a:r>
              <a:rPr lang="en-US" sz="1600" b="1" dirty="0" err="1">
                <a:solidFill>
                  <a:schemeClr val="tx1"/>
                </a:solidFill>
                <a:latin typeface="Titillium Web" panose="00000400000000000000" pitchFamily="2" charset="0"/>
              </a:rPr>
              <a:t>programmes</a:t>
            </a:r>
            <a:endParaRPr lang="en-GB" sz="1600" b="1" dirty="0">
              <a:solidFill>
                <a:schemeClr val="tx1"/>
              </a:solidFill>
              <a:latin typeface="Titillium Web" panose="00000400000000000000" pitchFamily="2" charset="0"/>
            </a:endParaRPr>
          </a:p>
        </p:txBody>
      </p:sp>
      <p:sp>
        <p:nvSpPr>
          <p:cNvPr id="17" name="Rectangle 16">
            <a:extLst>
              <a:ext uri="{FF2B5EF4-FFF2-40B4-BE49-F238E27FC236}">
                <a16:creationId xmlns:a16="http://schemas.microsoft.com/office/drawing/2014/main" id="{4D195F08-5C64-4109-994E-D41EA30C962F}"/>
              </a:ext>
            </a:extLst>
          </p:cNvPr>
          <p:cNvSpPr/>
          <p:nvPr/>
        </p:nvSpPr>
        <p:spPr>
          <a:xfrm>
            <a:off x="5238635" y="942092"/>
            <a:ext cx="2381243" cy="1047990"/>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201260ED-95DE-41DD-B644-A06DDEEE273F}"/>
              </a:ext>
            </a:extLst>
          </p:cNvPr>
          <p:cNvCxnSpPr>
            <a:stCxn id="3" idx="6"/>
            <a:endCxn id="6" idx="1"/>
          </p:cNvCxnSpPr>
          <p:nvPr/>
        </p:nvCxnSpPr>
        <p:spPr>
          <a:xfrm flipV="1">
            <a:off x="2306445" y="3428999"/>
            <a:ext cx="456036" cy="1"/>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9395244-BDB3-4339-935A-FE28088C6797}"/>
              </a:ext>
            </a:extLst>
          </p:cNvPr>
          <p:cNvCxnSpPr>
            <a:cxnSpLocks/>
            <a:stCxn id="6" idx="3"/>
          </p:cNvCxnSpPr>
          <p:nvPr/>
        </p:nvCxnSpPr>
        <p:spPr>
          <a:xfrm>
            <a:off x="4688605" y="3428999"/>
            <a:ext cx="423200" cy="0"/>
          </a:xfrm>
          <a:prstGeom prst="line">
            <a:avLst/>
          </a:prstGeom>
          <a:ln w="25400" cap="rnd">
            <a:solidFill>
              <a:schemeClr val="accent5">
                <a:lumMod val="50000"/>
              </a:schemeClr>
            </a:solidFill>
            <a:prstDash val="sysDash"/>
            <a:round/>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B457D48-8F65-4A1E-9508-579068795FD4}"/>
              </a:ext>
            </a:extLst>
          </p:cNvPr>
          <p:cNvCxnSpPr>
            <a:cxnSpLocks/>
          </p:cNvCxnSpPr>
          <p:nvPr/>
        </p:nvCxnSpPr>
        <p:spPr>
          <a:xfrm>
            <a:off x="5111805" y="1813567"/>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39ADA5-5C72-4372-A80D-CF68E31A0EB7}"/>
              </a:ext>
            </a:extLst>
          </p:cNvPr>
          <p:cNvCxnSpPr>
            <a:cxnSpLocks/>
          </p:cNvCxnSpPr>
          <p:nvPr/>
        </p:nvCxnSpPr>
        <p:spPr>
          <a:xfrm>
            <a:off x="5127988" y="294004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2443FCD-8EFC-4DF0-B6A3-211C3AF03817}"/>
              </a:ext>
            </a:extLst>
          </p:cNvPr>
          <p:cNvCxnSpPr>
            <a:cxnSpLocks/>
          </p:cNvCxnSpPr>
          <p:nvPr/>
        </p:nvCxnSpPr>
        <p:spPr>
          <a:xfrm>
            <a:off x="5111805" y="401319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A05951B-1396-4E8F-B68F-F86DE079340C}"/>
              </a:ext>
            </a:extLst>
          </p:cNvPr>
          <p:cNvCxnSpPr>
            <a:cxnSpLocks/>
          </p:cNvCxnSpPr>
          <p:nvPr/>
        </p:nvCxnSpPr>
        <p:spPr>
          <a:xfrm>
            <a:off x="5111805" y="5119924"/>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9709A31-607A-40F3-BF57-BAD0CD2C9DB7}"/>
              </a:ext>
            </a:extLst>
          </p:cNvPr>
          <p:cNvCxnSpPr>
            <a:cxnSpLocks/>
          </p:cNvCxnSpPr>
          <p:nvPr/>
        </p:nvCxnSpPr>
        <p:spPr>
          <a:xfrm>
            <a:off x="5111805" y="1813567"/>
            <a:ext cx="0" cy="4288075"/>
          </a:xfrm>
          <a:prstGeom prst="line">
            <a:avLst/>
          </a:prstGeom>
          <a:ln w="25400" cap="rnd">
            <a:solidFill>
              <a:schemeClr val="accent5">
                <a:lumMod val="50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E1586CEE-2B72-4A55-8C8D-AB9C3AF22219}"/>
              </a:ext>
            </a:extLst>
          </p:cNvPr>
          <p:cNvSpPr/>
          <p:nvPr/>
        </p:nvSpPr>
        <p:spPr>
          <a:xfrm>
            <a:off x="5343648" y="5624339"/>
            <a:ext cx="2191839" cy="87627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Integrate housing into urban development plans</a:t>
            </a:r>
            <a:endParaRPr lang="en-GB" sz="1600" b="1" dirty="0">
              <a:solidFill>
                <a:schemeClr val="tx1"/>
              </a:solidFill>
              <a:latin typeface="Titillium Web" panose="00000400000000000000" pitchFamily="2" charset="0"/>
            </a:endParaRPr>
          </a:p>
        </p:txBody>
      </p:sp>
      <p:sp>
        <p:nvSpPr>
          <p:cNvPr id="25" name="TextBox 24">
            <a:extLst>
              <a:ext uri="{FF2B5EF4-FFF2-40B4-BE49-F238E27FC236}">
                <a16:creationId xmlns:a16="http://schemas.microsoft.com/office/drawing/2014/main" id="{0FDDEE99-F532-4971-B202-2D95D5ED7401}"/>
              </a:ext>
            </a:extLst>
          </p:cNvPr>
          <p:cNvSpPr txBox="1"/>
          <p:nvPr/>
        </p:nvSpPr>
        <p:spPr>
          <a:xfrm>
            <a:off x="7884085" y="725820"/>
            <a:ext cx="4114779" cy="1569660"/>
          </a:xfrm>
          <a:custGeom>
            <a:avLst/>
            <a:gdLst>
              <a:gd name="connsiteX0" fmla="*/ 0 w 4114779"/>
              <a:gd name="connsiteY0" fmla="*/ 0 h 1569660"/>
              <a:gd name="connsiteX1" fmla="*/ 628973 w 4114779"/>
              <a:gd name="connsiteY1" fmla="*/ 0 h 1569660"/>
              <a:gd name="connsiteX2" fmla="*/ 1175651 w 4114779"/>
              <a:gd name="connsiteY2" fmla="*/ 0 h 1569660"/>
              <a:gd name="connsiteX3" fmla="*/ 1640033 w 4114779"/>
              <a:gd name="connsiteY3" fmla="*/ 0 h 1569660"/>
              <a:gd name="connsiteX4" fmla="*/ 2269007 w 4114779"/>
              <a:gd name="connsiteY4" fmla="*/ 0 h 1569660"/>
              <a:gd name="connsiteX5" fmla="*/ 2939128 w 4114779"/>
              <a:gd name="connsiteY5" fmla="*/ 0 h 1569660"/>
              <a:gd name="connsiteX6" fmla="*/ 3609249 w 4114779"/>
              <a:gd name="connsiteY6" fmla="*/ 0 h 1569660"/>
              <a:gd name="connsiteX7" fmla="*/ 4114779 w 4114779"/>
              <a:gd name="connsiteY7" fmla="*/ 0 h 1569660"/>
              <a:gd name="connsiteX8" fmla="*/ 4114779 w 4114779"/>
              <a:gd name="connsiteY8" fmla="*/ 491827 h 1569660"/>
              <a:gd name="connsiteX9" fmla="*/ 4114779 w 4114779"/>
              <a:gd name="connsiteY9" fmla="*/ 1046440 h 1569660"/>
              <a:gd name="connsiteX10" fmla="*/ 4114779 w 4114779"/>
              <a:gd name="connsiteY10" fmla="*/ 1569660 h 1569660"/>
              <a:gd name="connsiteX11" fmla="*/ 3485806 w 4114779"/>
              <a:gd name="connsiteY11" fmla="*/ 1569660 h 1569660"/>
              <a:gd name="connsiteX12" fmla="*/ 2897980 w 4114779"/>
              <a:gd name="connsiteY12" fmla="*/ 1569660 h 1569660"/>
              <a:gd name="connsiteX13" fmla="*/ 2227859 w 4114779"/>
              <a:gd name="connsiteY13" fmla="*/ 1569660 h 1569660"/>
              <a:gd name="connsiteX14" fmla="*/ 1598886 w 4114779"/>
              <a:gd name="connsiteY14" fmla="*/ 1569660 h 1569660"/>
              <a:gd name="connsiteX15" fmla="*/ 969912 w 4114779"/>
              <a:gd name="connsiteY15" fmla="*/ 1569660 h 1569660"/>
              <a:gd name="connsiteX16" fmla="*/ 0 w 4114779"/>
              <a:gd name="connsiteY16" fmla="*/ 1569660 h 1569660"/>
              <a:gd name="connsiteX17" fmla="*/ 0 w 4114779"/>
              <a:gd name="connsiteY17" fmla="*/ 1062137 h 1569660"/>
              <a:gd name="connsiteX18" fmla="*/ 0 w 4114779"/>
              <a:gd name="connsiteY18" fmla="*/ 554613 h 1569660"/>
              <a:gd name="connsiteX19" fmla="*/ 0 w 4114779"/>
              <a:gd name="connsiteY19"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4779" h="1569660" fill="none" extrusionOk="0">
                <a:moveTo>
                  <a:pt x="0" y="0"/>
                </a:moveTo>
                <a:cubicBezTo>
                  <a:pt x="295157" y="-40280"/>
                  <a:pt x="415766" y="1936"/>
                  <a:pt x="628973" y="0"/>
                </a:cubicBezTo>
                <a:cubicBezTo>
                  <a:pt x="842180" y="-1936"/>
                  <a:pt x="1054266" y="20267"/>
                  <a:pt x="1175651" y="0"/>
                </a:cubicBezTo>
                <a:cubicBezTo>
                  <a:pt x="1297036" y="-20267"/>
                  <a:pt x="1456617" y="4867"/>
                  <a:pt x="1640033" y="0"/>
                </a:cubicBezTo>
                <a:cubicBezTo>
                  <a:pt x="1823449" y="-4867"/>
                  <a:pt x="2023951" y="47708"/>
                  <a:pt x="2269007" y="0"/>
                </a:cubicBezTo>
                <a:cubicBezTo>
                  <a:pt x="2514063" y="-47708"/>
                  <a:pt x="2620705" y="73115"/>
                  <a:pt x="2939128" y="0"/>
                </a:cubicBezTo>
                <a:cubicBezTo>
                  <a:pt x="3257551" y="-73115"/>
                  <a:pt x="3373316" y="54626"/>
                  <a:pt x="3609249" y="0"/>
                </a:cubicBezTo>
                <a:cubicBezTo>
                  <a:pt x="3845182" y="-54626"/>
                  <a:pt x="3910956" y="21641"/>
                  <a:pt x="4114779" y="0"/>
                </a:cubicBezTo>
                <a:cubicBezTo>
                  <a:pt x="4163530" y="119106"/>
                  <a:pt x="4105514" y="294987"/>
                  <a:pt x="4114779" y="491827"/>
                </a:cubicBezTo>
                <a:cubicBezTo>
                  <a:pt x="4124044" y="688667"/>
                  <a:pt x="4112412" y="923537"/>
                  <a:pt x="4114779" y="1046440"/>
                </a:cubicBezTo>
                <a:cubicBezTo>
                  <a:pt x="4117146" y="1169343"/>
                  <a:pt x="4059711" y="1421111"/>
                  <a:pt x="4114779" y="1569660"/>
                </a:cubicBezTo>
                <a:cubicBezTo>
                  <a:pt x="3965762" y="1613315"/>
                  <a:pt x="3640050" y="1535551"/>
                  <a:pt x="3485806" y="1569660"/>
                </a:cubicBezTo>
                <a:cubicBezTo>
                  <a:pt x="3331562" y="1603769"/>
                  <a:pt x="3055348" y="1554907"/>
                  <a:pt x="2897980" y="1569660"/>
                </a:cubicBezTo>
                <a:cubicBezTo>
                  <a:pt x="2740612" y="1584413"/>
                  <a:pt x="2426198" y="1543400"/>
                  <a:pt x="2227859" y="1569660"/>
                </a:cubicBezTo>
                <a:cubicBezTo>
                  <a:pt x="2029520" y="1595920"/>
                  <a:pt x="1786978" y="1563890"/>
                  <a:pt x="1598886" y="1569660"/>
                </a:cubicBezTo>
                <a:cubicBezTo>
                  <a:pt x="1410794" y="1575430"/>
                  <a:pt x="1268041" y="1552296"/>
                  <a:pt x="969912" y="1569660"/>
                </a:cubicBezTo>
                <a:cubicBezTo>
                  <a:pt x="671783" y="1587024"/>
                  <a:pt x="378389" y="1534678"/>
                  <a:pt x="0" y="1569660"/>
                </a:cubicBezTo>
                <a:cubicBezTo>
                  <a:pt x="-18601" y="1370192"/>
                  <a:pt x="29690" y="1300929"/>
                  <a:pt x="0" y="1062137"/>
                </a:cubicBezTo>
                <a:cubicBezTo>
                  <a:pt x="-29690" y="823345"/>
                  <a:pt x="24754" y="728662"/>
                  <a:pt x="0" y="554613"/>
                </a:cubicBezTo>
                <a:cubicBezTo>
                  <a:pt x="-24754" y="380564"/>
                  <a:pt x="24029" y="174214"/>
                  <a:pt x="0" y="0"/>
                </a:cubicBezTo>
                <a:close/>
              </a:path>
              <a:path w="4114779" h="1569660" stroke="0" extrusionOk="0">
                <a:moveTo>
                  <a:pt x="0" y="0"/>
                </a:moveTo>
                <a:cubicBezTo>
                  <a:pt x="237789" y="-48613"/>
                  <a:pt x="424452" y="5161"/>
                  <a:pt x="628973" y="0"/>
                </a:cubicBezTo>
                <a:cubicBezTo>
                  <a:pt x="833494" y="-5161"/>
                  <a:pt x="930335" y="41958"/>
                  <a:pt x="1175651" y="0"/>
                </a:cubicBezTo>
                <a:cubicBezTo>
                  <a:pt x="1420967" y="-41958"/>
                  <a:pt x="1513885" y="19300"/>
                  <a:pt x="1845772" y="0"/>
                </a:cubicBezTo>
                <a:cubicBezTo>
                  <a:pt x="2177659" y="-19300"/>
                  <a:pt x="2114159" y="1364"/>
                  <a:pt x="2310154" y="0"/>
                </a:cubicBezTo>
                <a:cubicBezTo>
                  <a:pt x="2506149" y="-1364"/>
                  <a:pt x="2626559" y="9090"/>
                  <a:pt x="2897980" y="0"/>
                </a:cubicBezTo>
                <a:cubicBezTo>
                  <a:pt x="3169401" y="-9090"/>
                  <a:pt x="3317004" y="46019"/>
                  <a:pt x="3568101" y="0"/>
                </a:cubicBezTo>
                <a:cubicBezTo>
                  <a:pt x="3819198" y="-46019"/>
                  <a:pt x="3880513" y="22928"/>
                  <a:pt x="4114779" y="0"/>
                </a:cubicBezTo>
                <a:cubicBezTo>
                  <a:pt x="4140991" y="202999"/>
                  <a:pt x="4083740" y="360407"/>
                  <a:pt x="4114779" y="523220"/>
                </a:cubicBezTo>
                <a:cubicBezTo>
                  <a:pt x="4145818" y="686033"/>
                  <a:pt x="4073315" y="888025"/>
                  <a:pt x="4114779" y="1077833"/>
                </a:cubicBezTo>
                <a:cubicBezTo>
                  <a:pt x="4156243" y="1267641"/>
                  <a:pt x="4096334" y="1426900"/>
                  <a:pt x="4114779" y="1569660"/>
                </a:cubicBezTo>
                <a:cubicBezTo>
                  <a:pt x="3996621" y="1590284"/>
                  <a:pt x="3809961" y="1554008"/>
                  <a:pt x="3650397" y="1569660"/>
                </a:cubicBezTo>
                <a:cubicBezTo>
                  <a:pt x="3490833" y="1585312"/>
                  <a:pt x="3334346" y="1506524"/>
                  <a:pt x="3062571" y="1569660"/>
                </a:cubicBezTo>
                <a:cubicBezTo>
                  <a:pt x="2790796" y="1632796"/>
                  <a:pt x="2743113" y="1502592"/>
                  <a:pt x="2474746" y="1569660"/>
                </a:cubicBezTo>
                <a:cubicBezTo>
                  <a:pt x="2206379" y="1636728"/>
                  <a:pt x="2236306" y="1519846"/>
                  <a:pt x="2010363" y="1569660"/>
                </a:cubicBezTo>
                <a:cubicBezTo>
                  <a:pt x="1784420" y="1619474"/>
                  <a:pt x="1652478" y="1557198"/>
                  <a:pt x="1463686" y="1569660"/>
                </a:cubicBezTo>
                <a:cubicBezTo>
                  <a:pt x="1274894" y="1582122"/>
                  <a:pt x="1183152" y="1561483"/>
                  <a:pt x="917008" y="1569660"/>
                </a:cubicBezTo>
                <a:cubicBezTo>
                  <a:pt x="650864" y="1577837"/>
                  <a:pt x="392437" y="1543348"/>
                  <a:pt x="0" y="1569660"/>
                </a:cubicBezTo>
                <a:cubicBezTo>
                  <a:pt x="-8532" y="1367558"/>
                  <a:pt x="14064" y="1274445"/>
                  <a:pt x="0" y="1077833"/>
                </a:cubicBezTo>
                <a:cubicBezTo>
                  <a:pt x="-14064" y="881221"/>
                  <a:pt x="37851" y="773495"/>
                  <a:pt x="0" y="570310"/>
                </a:cubicBezTo>
                <a:cubicBezTo>
                  <a:pt x="-37851" y="367125"/>
                  <a:pt x="65285" y="263986"/>
                  <a:pt x="0" y="0"/>
                </a:cubicBezTo>
                <a:close/>
              </a:path>
            </a:pathLst>
          </a:custGeom>
          <a:blipFill>
            <a:blip r:embed="rId4"/>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200" b="1" dirty="0">
                <a:latin typeface="Titillium Web" panose="00000400000000000000" pitchFamily="2" charset="0"/>
              </a:rPr>
              <a:t>31: </a:t>
            </a:r>
            <a:r>
              <a:rPr lang="en-GB" sz="1200" dirty="0">
                <a:latin typeface="Titillium Web" panose="00000400000000000000" pitchFamily="2" charset="0"/>
              </a:rPr>
              <a:t>Median amount of money spent on housing and transportation per household as a percentage of the median annual household income of tenants</a:t>
            </a:r>
            <a:r>
              <a:rPr lang="en-US" sz="1200" dirty="0">
                <a:latin typeface="Titillium Web" panose="00000400000000000000" pitchFamily="2" charset="0"/>
              </a:rPr>
              <a:t>.</a:t>
            </a:r>
          </a:p>
          <a:p>
            <a:endParaRPr lang="en-US" sz="1200" dirty="0">
              <a:latin typeface="Titillium Web" panose="00000400000000000000" pitchFamily="2" charset="0"/>
            </a:endParaRPr>
          </a:p>
          <a:p>
            <a:r>
              <a:rPr lang="en-GB" sz="1200" b="1" dirty="0">
                <a:latin typeface="Titillium Web" panose="00000400000000000000" pitchFamily="2" charset="0"/>
              </a:rPr>
              <a:t>32:</a:t>
            </a:r>
            <a:r>
              <a:rPr lang="en-GB" sz="1200" dirty="0">
                <a:latin typeface="Titillium Web" panose="00000400000000000000" pitchFamily="2" charset="0"/>
              </a:rPr>
              <a:t> Ratio of the median free-market price of a dwelling unit and the median annual household income</a:t>
            </a:r>
            <a:endParaRPr lang="en-US" sz="1200" dirty="0">
              <a:latin typeface="Titillium Web" panose="00000400000000000000" pitchFamily="2" charset="0"/>
            </a:endParaRPr>
          </a:p>
          <a:p>
            <a:endParaRPr lang="en-US" sz="1200" dirty="0">
              <a:latin typeface="Titillium Web" panose="00000400000000000000" pitchFamily="2" charset="0"/>
            </a:endParaRPr>
          </a:p>
          <a:p>
            <a:r>
              <a:rPr lang="en-US" sz="1200" b="1" dirty="0">
                <a:latin typeface="Titillium Web" panose="00000400000000000000" pitchFamily="2" charset="0"/>
              </a:rPr>
              <a:t>38: </a:t>
            </a:r>
            <a:r>
              <a:rPr lang="en-US" sz="1200" dirty="0">
                <a:latin typeface="Titillium Web" panose="00000400000000000000" pitchFamily="2" charset="0"/>
              </a:rPr>
              <a:t>Percentage of people living in affordable housing</a:t>
            </a:r>
          </a:p>
        </p:txBody>
      </p:sp>
      <p:cxnSp>
        <p:nvCxnSpPr>
          <p:cNvPr id="29" name="Straight Connector 28">
            <a:extLst>
              <a:ext uri="{FF2B5EF4-FFF2-40B4-BE49-F238E27FC236}">
                <a16:creationId xmlns:a16="http://schemas.microsoft.com/office/drawing/2014/main" id="{4492D79D-18DD-49E0-AB85-E1DC13CE278F}"/>
              </a:ext>
            </a:extLst>
          </p:cNvPr>
          <p:cNvCxnSpPr>
            <a:cxnSpLocks/>
          </p:cNvCxnSpPr>
          <p:nvPr/>
        </p:nvCxnSpPr>
        <p:spPr>
          <a:xfrm>
            <a:off x="5111805" y="6033195"/>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sp>
        <p:nvSpPr>
          <p:cNvPr id="13" name="Footer Placeholder 12">
            <a:extLst>
              <a:ext uri="{FF2B5EF4-FFF2-40B4-BE49-F238E27FC236}">
                <a16:creationId xmlns:a16="http://schemas.microsoft.com/office/drawing/2014/main" id="{B0E329E2-A649-47C5-80C5-77F8107F4C72}"/>
              </a:ext>
            </a:extLst>
          </p:cNvPr>
          <p:cNvSpPr>
            <a:spLocks noGrp="1"/>
          </p:cNvSpPr>
          <p:nvPr>
            <p:ph type="ftr" sz="quarter" idx="11"/>
          </p:nvPr>
        </p:nvSpPr>
        <p:spPr/>
        <p:txBody>
          <a:bodyPr/>
          <a:lstStyle/>
          <a:p>
            <a:pPr algn="l"/>
            <a:fld id="{A57FAEA8-E0DA-49A5-BAEC-5D97BC7D719D}" type="slidenum">
              <a:rPr lang="en-US" smtClean="0"/>
              <a:pPr algn="l"/>
              <a:t>5</a:t>
            </a:fld>
            <a:endParaRPr lang="en-US" dirty="0"/>
          </a:p>
        </p:txBody>
      </p:sp>
      <p:sp>
        <p:nvSpPr>
          <p:cNvPr id="35" name="TextBox 34">
            <a:extLst>
              <a:ext uri="{FF2B5EF4-FFF2-40B4-BE49-F238E27FC236}">
                <a16:creationId xmlns:a16="http://schemas.microsoft.com/office/drawing/2014/main" id="{AE60FD10-71EE-45E9-AD5F-ACAE28F7834E}"/>
              </a:ext>
            </a:extLst>
          </p:cNvPr>
          <p:cNvSpPr txBox="1"/>
          <p:nvPr/>
        </p:nvSpPr>
        <p:spPr>
          <a:xfrm>
            <a:off x="7908149" y="2497452"/>
            <a:ext cx="3548422" cy="276999"/>
          </a:xfrm>
          <a:custGeom>
            <a:avLst/>
            <a:gdLst>
              <a:gd name="connsiteX0" fmla="*/ 0 w 3548422"/>
              <a:gd name="connsiteY0" fmla="*/ 0 h 276999"/>
              <a:gd name="connsiteX1" fmla="*/ 591404 w 3548422"/>
              <a:gd name="connsiteY1" fmla="*/ 0 h 276999"/>
              <a:gd name="connsiteX2" fmla="*/ 1218292 w 3548422"/>
              <a:gd name="connsiteY2" fmla="*/ 0 h 276999"/>
              <a:gd name="connsiteX3" fmla="*/ 1880664 w 3548422"/>
              <a:gd name="connsiteY3" fmla="*/ 0 h 276999"/>
              <a:gd name="connsiteX4" fmla="*/ 2507552 w 3548422"/>
              <a:gd name="connsiteY4" fmla="*/ 0 h 276999"/>
              <a:gd name="connsiteX5" fmla="*/ 2992503 w 3548422"/>
              <a:gd name="connsiteY5" fmla="*/ 0 h 276999"/>
              <a:gd name="connsiteX6" fmla="*/ 3548422 w 3548422"/>
              <a:gd name="connsiteY6" fmla="*/ 0 h 276999"/>
              <a:gd name="connsiteX7" fmla="*/ 3548422 w 3548422"/>
              <a:gd name="connsiteY7" fmla="*/ 276999 h 276999"/>
              <a:gd name="connsiteX8" fmla="*/ 3027987 w 3548422"/>
              <a:gd name="connsiteY8" fmla="*/ 276999 h 276999"/>
              <a:gd name="connsiteX9" fmla="*/ 2472067 w 3548422"/>
              <a:gd name="connsiteY9" fmla="*/ 276999 h 276999"/>
              <a:gd name="connsiteX10" fmla="*/ 1845179 w 3548422"/>
              <a:gd name="connsiteY10" fmla="*/ 276999 h 276999"/>
              <a:gd name="connsiteX11" fmla="*/ 1218292 w 3548422"/>
              <a:gd name="connsiteY11" fmla="*/ 276999 h 276999"/>
              <a:gd name="connsiteX12" fmla="*/ 662372 w 3548422"/>
              <a:gd name="connsiteY12" fmla="*/ 276999 h 276999"/>
              <a:gd name="connsiteX13" fmla="*/ 0 w 3548422"/>
              <a:gd name="connsiteY13" fmla="*/ 276999 h 276999"/>
              <a:gd name="connsiteX14" fmla="*/ 0 w 3548422"/>
              <a:gd name="connsiteY14"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8422" h="276999" fill="none" extrusionOk="0">
                <a:moveTo>
                  <a:pt x="0" y="0"/>
                </a:moveTo>
                <a:cubicBezTo>
                  <a:pt x="269704" y="-61747"/>
                  <a:pt x="382103" y="3814"/>
                  <a:pt x="591404" y="0"/>
                </a:cubicBezTo>
                <a:cubicBezTo>
                  <a:pt x="800705" y="-3814"/>
                  <a:pt x="920690" y="71739"/>
                  <a:pt x="1218292" y="0"/>
                </a:cubicBezTo>
                <a:cubicBezTo>
                  <a:pt x="1515894" y="-71739"/>
                  <a:pt x="1573292" y="55593"/>
                  <a:pt x="1880664" y="0"/>
                </a:cubicBezTo>
                <a:cubicBezTo>
                  <a:pt x="2188036" y="-55593"/>
                  <a:pt x="2234505" y="61131"/>
                  <a:pt x="2507552" y="0"/>
                </a:cubicBezTo>
                <a:cubicBezTo>
                  <a:pt x="2780599" y="-61131"/>
                  <a:pt x="2874086" y="46092"/>
                  <a:pt x="2992503" y="0"/>
                </a:cubicBezTo>
                <a:cubicBezTo>
                  <a:pt x="3110920" y="-46092"/>
                  <a:pt x="3294052" y="32420"/>
                  <a:pt x="3548422" y="0"/>
                </a:cubicBezTo>
                <a:cubicBezTo>
                  <a:pt x="3577703" y="112494"/>
                  <a:pt x="3527873" y="203216"/>
                  <a:pt x="3548422" y="276999"/>
                </a:cubicBezTo>
                <a:cubicBezTo>
                  <a:pt x="3350696" y="278750"/>
                  <a:pt x="3287570" y="241954"/>
                  <a:pt x="3027987" y="276999"/>
                </a:cubicBezTo>
                <a:cubicBezTo>
                  <a:pt x="2768405" y="312044"/>
                  <a:pt x="2605754" y="232725"/>
                  <a:pt x="2472067" y="276999"/>
                </a:cubicBezTo>
                <a:cubicBezTo>
                  <a:pt x="2338380" y="321273"/>
                  <a:pt x="2055856" y="204577"/>
                  <a:pt x="1845179" y="276999"/>
                </a:cubicBezTo>
                <a:cubicBezTo>
                  <a:pt x="1634502" y="349421"/>
                  <a:pt x="1467619" y="272606"/>
                  <a:pt x="1218292" y="276999"/>
                </a:cubicBezTo>
                <a:cubicBezTo>
                  <a:pt x="968965" y="281392"/>
                  <a:pt x="823968" y="240009"/>
                  <a:pt x="662372" y="276999"/>
                </a:cubicBezTo>
                <a:cubicBezTo>
                  <a:pt x="500776" y="313989"/>
                  <a:pt x="328516" y="199925"/>
                  <a:pt x="0" y="276999"/>
                </a:cubicBezTo>
                <a:cubicBezTo>
                  <a:pt x="-23502" y="139754"/>
                  <a:pt x="30265" y="78836"/>
                  <a:pt x="0" y="0"/>
                </a:cubicBezTo>
                <a:close/>
              </a:path>
              <a:path w="3548422" h="276999" stroke="0" extrusionOk="0">
                <a:moveTo>
                  <a:pt x="0" y="0"/>
                </a:moveTo>
                <a:cubicBezTo>
                  <a:pt x="144365" y="-42496"/>
                  <a:pt x="415684" y="13041"/>
                  <a:pt x="626888" y="0"/>
                </a:cubicBezTo>
                <a:cubicBezTo>
                  <a:pt x="838092" y="-13041"/>
                  <a:pt x="986709" y="64712"/>
                  <a:pt x="1182807" y="0"/>
                </a:cubicBezTo>
                <a:cubicBezTo>
                  <a:pt x="1378905" y="-64712"/>
                  <a:pt x="1630406" y="11644"/>
                  <a:pt x="1845179" y="0"/>
                </a:cubicBezTo>
                <a:cubicBezTo>
                  <a:pt x="2059952" y="-11644"/>
                  <a:pt x="2182845" y="47813"/>
                  <a:pt x="2330130" y="0"/>
                </a:cubicBezTo>
                <a:cubicBezTo>
                  <a:pt x="2477415" y="-47813"/>
                  <a:pt x="2705963" y="27009"/>
                  <a:pt x="2921534" y="0"/>
                </a:cubicBezTo>
                <a:cubicBezTo>
                  <a:pt x="3137105" y="-27009"/>
                  <a:pt x="3307979" y="33162"/>
                  <a:pt x="3548422" y="0"/>
                </a:cubicBezTo>
                <a:cubicBezTo>
                  <a:pt x="3577999" y="134870"/>
                  <a:pt x="3540822" y="151412"/>
                  <a:pt x="3548422" y="276999"/>
                </a:cubicBezTo>
                <a:cubicBezTo>
                  <a:pt x="3273415" y="288410"/>
                  <a:pt x="3110903" y="257004"/>
                  <a:pt x="2921534" y="276999"/>
                </a:cubicBezTo>
                <a:cubicBezTo>
                  <a:pt x="2732165" y="296994"/>
                  <a:pt x="2481715" y="238131"/>
                  <a:pt x="2365615" y="276999"/>
                </a:cubicBezTo>
                <a:cubicBezTo>
                  <a:pt x="2249515" y="315867"/>
                  <a:pt x="2080211" y="220702"/>
                  <a:pt x="1845179" y="276999"/>
                </a:cubicBezTo>
                <a:cubicBezTo>
                  <a:pt x="1610147" y="333296"/>
                  <a:pt x="1493866" y="232237"/>
                  <a:pt x="1324744" y="276999"/>
                </a:cubicBezTo>
                <a:cubicBezTo>
                  <a:pt x="1155622" y="321761"/>
                  <a:pt x="967487" y="264854"/>
                  <a:pt x="733341" y="276999"/>
                </a:cubicBezTo>
                <a:cubicBezTo>
                  <a:pt x="499195" y="289144"/>
                  <a:pt x="199785" y="224408"/>
                  <a:pt x="0" y="276999"/>
                </a:cubicBezTo>
                <a:cubicBezTo>
                  <a:pt x="-3946" y="166150"/>
                  <a:pt x="1748" y="75057"/>
                  <a:pt x="0" y="0"/>
                </a:cubicBezTo>
                <a:close/>
              </a:path>
            </a:pathLst>
          </a:custGeom>
          <a:blipFill>
            <a:blip r:embed="rId4"/>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200" b="1" dirty="0">
                <a:latin typeface="Titillium Web" panose="00000400000000000000" pitchFamily="2" charset="0"/>
              </a:rPr>
              <a:t>37: </a:t>
            </a:r>
            <a:r>
              <a:rPr lang="en-GB" sz="1200" dirty="0">
                <a:latin typeface="Titillium Web" panose="00000400000000000000" pitchFamily="2" charset="0"/>
              </a:rPr>
              <a:t>Mortgage debt relative to GDP</a:t>
            </a:r>
            <a:endParaRPr lang="en-US" sz="1200" dirty="0">
              <a:latin typeface="Titillium Web" panose="00000400000000000000" pitchFamily="2" charset="0"/>
            </a:endParaRPr>
          </a:p>
        </p:txBody>
      </p:sp>
      <p:sp>
        <p:nvSpPr>
          <p:cNvPr id="37" name="TextBox 36">
            <a:extLst>
              <a:ext uri="{FF2B5EF4-FFF2-40B4-BE49-F238E27FC236}">
                <a16:creationId xmlns:a16="http://schemas.microsoft.com/office/drawing/2014/main" id="{064B8038-F8FA-4177-856D-B9C8E2229030}"/>
              </a:ext>
            </a:extLst>
          </p:cNvPr>
          <p:cNvSpPr txBox="1"/>
          <p:nvPr/>
        </p:nvSpPr>
        <p:spPr>
          <a:xfrm>
            <a:off x="7945269" y="3461096"/>
            <a:ext cx="4114779" cy="830997"/>
          </a:xfrm>
          <a:custGeom>
            <a:avLst/>
            <a:gdLst>
              <a:gd name="connsiteX0" fmla="*/ 0 w 4114779"/>
              <a:gd name="connsiteY0" fmla="*/ 0 h 830997"/>
              <a:gd name="connsiteX1" fmla="*/ 546678 w 4114779"/>
              <a:gd name="connsiteY1" fmla="*/ 0 h 830997"/>
              <a:gd name="connsiteX2" fmla="*/ 1216799 w 4114779"/>
              <a:gd name="connsiteY2" fmla="*/ 0 h 830997"/>
              <a:gd name="connsiteX3" fmla="*/ 1722329 w 4114779"/>
              <a:gd name="connsiteY3" fmla="*/ 0 h 830997"/>
              <a:gd name="connsiteX4" fmla="*/ 2269007 w 4114779"/>
              <a:gd name="connsiteY4" fmla="*/ 0 h 830997"/>
              <a:gd name="connsiteX5" fmla="*/ 2733389 w 4114779"/>
              <a:gd name="connsiteY5" fmla="*/ 0 h 830997"/>
              <a:gd name="connsiteX6" fmla="*/ 3362362 w 4114779"/>
              <a:gd name="connsiteY6" fmla="*/ 0 h 830997"/>
              <a:gd name="connsiteX7" fmla="*/ 4114779 w 4114779"/>
              <a:gd name="connsiteY7" fmla="*/ 0 h 830997"/>
              <a:gd name="connsiteX8" fmla="*/ 4114779 w 4114779"/>
              <a:gd name="connsiteY8" fmla="*/ 432118 h 830997"/>
              <a:gd name="connsiteX9" fmla="*/ 4114779 w 4114779"/>
              <a:gd name="connsiteY9" fmla="*/ 830997 h 830997"/>
              <a:gd name="connsiteX10" fmla="*/ 3650397 w 4114779"/>
              <a:gd name="connsiteY10" fmla="*/ 830997 h 830997"/>
              <a:gd name="connsiteX11" fmla="*/ 3144867 w 4114779"/>
              <a:gd name="connsiteY11" fmla="*/ 830997 h 830997"/>
              <a:gd name="connsiteX12" fmla="*/ 2598189 w 4114779"/>
              <a:gd name="connsiteY12" fmla="*/ 830997 h 830997"/>
              <a:gd name="connsiteX13" fmla="*/ 2010363 w 4114779"/>
              <a:gd name="connsiteY13" fmla="*/ 830997 h 830997"/>
              <a:gd name="connsiteX14" fmla="*/ 1422538 w 4114779"/>
              <a:gd name="connsiteY14" fmla="*/ 830997 h 830997"/>
              <a:gd name="connsiteX15" fmla="*/ 752417 w 4114779"/>
              <a:gd name="connsiteY15" fmla="*/ 830997 h 830997"/>
              <a:gd name="connsiteX16" fmla="*/ 0 w 4114779"/>
              <a:gd name="connsiteY16" fmla="*/ 830997 h 830997"/>
              <a:gd name="connsiteX17" fmla="*/ 0 w 4114779"/>
              <a:gd name="connsiteY17" fmla="*/ 407189 h 830997"/>
              <a:gd name="connsiteX18" fmla="*/ 0 w 4114779"/>
              <a:gd name="connsiteY1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14779" h="830997" fill="none" extrusionOk="0">
                <a:moveTo>
                  <a:pt x="0" y="0"/>
                </a:moveTo>
                <a:cubicBezTo>
                  <a:pt x="172076" y="-51160"/>
                  <a:pt x="341839" y="53229"/>
                  <a:pt x="546678" y="0"/>
                </a:cubicBezTo>
                <a:cubicBezTo>
                  <a:pt x="751517" y="-53229"/>
                  <a:pt x="883600" y="28497"/>
                  <a:pt x="1216799" y="0"/>
                </a:cubicBezTo>
                <a:cubicBezTo>
                  <a:pt x="1549998" y="-28497"/>
                  <a:pt x="1527512" y="9592"/>
                  <a:pt x="1722329" y="0"/>
                </a:cubicBezTo>
                <a:cubicBezTo>
                  <a:pt x="1917146" y="-9592"/>
                  <a:pt x="2147622" y="20267"/>
                  <a:pt x="2269007" y="0"/>
                </a:cubicBezTo>
                <a:cubicBezTo>
                  <a:pt x="2390392" y="-20267"/>
                  <a:pt x="2549973" y="4867"/>
                  <a:pt x="2733389" y="0"/>
                </a:cubicBezTo>
                <a:cubicBezTo>
                  <a:pt x="2916805" y="-4867"/>
                  <a:pt x="3119218" y="49894"/>
                  <a:pt x="3362362" y="0"/>
                </a:cubicBezTo>
                <a:cubicBezTo>
                  <a:pt x="3605506" y="-49894"/>
                  <a:pt x="3903195" y="39000"/>
                  <a:pt x="4114779" y="0"/>
                </a:cubicBezTo>
                <a:cubicBezTo>
                  <a:pt x="4161229" y="89534"/>
                  <a:pt x="4106912" y="261714"/>
                  <a:pt x="4114779" y="432118"/>
                </a:cubicBezTo>
                <a:cubicBezTo>
                  <a:pt x="4122646" y="602522"/>
                  <a:pt x="4107131" y="675799"/>
                  <a:pt x="4114779" y="830997"/>
                </a:cubicBezTo>
                <a:cubicBezTo>
                  <a:pt x="4010669" y="853886"/>
                  <a:pt x="3824663" y="824926"/>
                  <a:pt x="3650397" y="830997"/>
                </a:cubicBezTo>
                <a:cubicBezTo>
                  <a:pt x="3476131" y="837068"/>
                  <a:pt x="3359033" y="771213"/>
                  <a:pt x="3144867" y="830997"/>
                </a:cubicBezTo>
                <a:cubicBezTo>
                  <a:pt x="2930701" y="890781"/>
                  <a:pt x="2851938" y="817632"/>
                  <a:pt x="2598189" y="830997"/>
                </a:cubicBezTo>
                <a:cubicBezTo>
                  <a:pt x="2344440" y="844362"/>
                  <a:pt x="2212864" y="820250"/>
                  <a:pt x="2010363" y="830997"/>
                </a:cubicBezTo>
                <a:cubicBezTo>
                  <a:pt x="1807862" y="841744"/>
                  <a:pt x="1576629" y="811272"/>
                  <a:pt x="1422538" y="830997"/>
                </a:cubicBezTo>
                <a:cubicBezTo>
                  <a:pt x="1268448" y="850722"/>
                  <a:pt x="950756" y="804737"/>
                  <a:pt x="752417" y="830997"/>
                </a:cubicBezTo>
                <a:cubicBezTo>
                  <a:pt x="554078" y="857257"/>
                  <a:pt x="290607" y="824322"/>
                  <a:pt x="0" y="830997"/>
                </a:cubicBezTo>
                <a:cubicBezTo>
                  <a:pt x="-41619" y="694055"/>
                  <a:pt x="6271" y="513197"/>
                  <a:pt x="0" y="407189"/>
                </a:cubicBezTo>
                <a:cubicBezTo>
                  <a:pt x="-6271" y="301181"/>
                  <a:pt x="28392" y="92728"/>
                  <a:pt x="0" y="0"/>
                </a:cubicBezTo>
                <a:close/>
              </a:path>
              <a:path w="4114779" h="830997" stroke="0" extrusionOk="0">
                <a:moveTo>
                  <a:pt x="0" y="0"/>
                </a:moveTo>
                <a:cubicBezTo>
                  <a:pt x="237789" y="-48613"/>
                  <a:pt x="424452" y="5161"/>
                  <a:pt x="628973" y="0"/>
                </a:cubicBezTo>
                <a:cubicBezTo>
                  <a:pt x="833494" y="-5161"/>
                  <a:pt x="930335" y="41958"/>
                  <a:pt x="1175651" y="0"/>
                </a:cubicBezTo>
                <a:cubicBezTo>
                  <a:pt x="1420967" y="-41958"/>
                  <a:pt x="1513885" y="19300"/>
                  <a:pt x="1845772" y="0"/>
                </a:cubicBezTo>
                <a:cubicBezTo>
                  <a:pt x="2177659" y="-19300"/>
                  <a:pt x="2114159" y="1364"/>
                  <a:pt x="2310154" y="0"/>
                </a:cubicBezTo>
                <a:cubicBezTo>
                  <a:pt x="2506149" y="-1364"/>
                  <a:pt x="2626559" y="9090"/>
                  <a:pt x="2897980" y="0"/>
                </a:cubicBezTo>
                <a:cubicBezTo>
                  <a:pt x="3169401" y="-9090"/>
                  <a:pt x="3317004" y="46019"/>
                  <a:pt x="3568101" y="0"/>
                </a:cubicBezTo>
                <a:cubicBezTo>
                  <a:pt x="3819198" y="-46019"/>
                  <a:pt x="3880513" y="22928"/>
                  <a:pt x="4114779" y="0"/>
                </a:cubicBezTo>
                <a:cubicBezTo>
                  <a:pt x="4136360" y="112486"/>
                  <a:pt x="4078589" y="261716"/>
                  <a:pt x="4114779" y="415499"/>
                </a:cubicBezTo>
                <a:cubicBezTo>
                  <a:pt x="4150969" y="569282"/>
                  <a:pt x="4114245" y="704728"/>
                  <a:pt x="4114779" y="830997"/>
                </a:cubicBezTo>
                <a:cubicBezTo>
                  <a:pt x="4006827" y="841839"/>
                  <a:pt x="3754884" y="812771"/>
                  <a:pt x="3609249" y="830997"/>
                </a:cubicBezTo>
                <a:cubicBezTo>
                  <a:pt x="3463614" y="849223"/>
                  <a:pt x="3287042" y="811228"/>
                  <a:pt x="3103719" y="830997"/>
                </a:cubicBezTo>
                <a:cubicBezTo>
                  <a:pt x="2920396" y="850766"/>
                  <a:pt x="2787668" y="767861"/>
                  <a:pt x="2515893" y="830997"/>
                </a:cubicBezTo>
                <a:cubicBezTo>
                  <a:pt x="2244118" y="894133"/>
                  <a:pt x="2196435" y="763929"/>
                  <a:pt x="1928068" y="830997"/>
                </a:cubicBezTo>
                <a:cubicBezTo>
                  <a:pt x="1659701" y="898065"/>
                  <a:pt x="1684990" y="828910"/>
                  <a:pt x="1463686" y="830997"/>
                </a:cubicBezTo>
                <a:cubicBezTo>
                  <a:pt x="1242382" y="833084"/>
                  <a:pt x="1113306" y="826313"/>
                  <a:pt x="917008" y="830997"/>
                </a:cubicBezTo>
                <a:cubicBezTo>
                  <a:pt x="720710" y="835681"/>
                  <a:pt x="325562" y="797090"/>
                  <a:pt x="0" y="830997"/>
                </a:cubicBezTo>
                <a:cubicBezTo>
                  <a:pt x="-5205" y="699059"/>
                  <a:pt x="48600" y="550360"/>
                  <a:pt x="0" y="398879"/>
                </a:cubicBezTo>
                <a:cubicBezTo>
                  <a:pt x="-48600" y="247398"/>
                  <a:pt x="25803" y="118295"/>
                  <a:pt x="0" y="0"/>
                </a:cubicBezTo>
                <a:close/>
              </a:path>
            </a:pathLst>
          </a:custGeom>
          <a:blipFill>
            <a:blip r:embed="rId4"/>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200" b="1" dirty="0">
                <a:latin typeface="Titillium Web" panose="00000400000000000000" pitchFamily="2" charset="0"/>
              </a:rPr>
              <a:t>2: </a:t>
            </a:r>
            <a:r>
              <a:rPr lang="en-GB" sz="1200" dirty="0">
                <a:latin typeface="Titillium Web" panose="00000400000000000000" pitchFamily="2" charset="0"/>
              </a:rPr>
              <a:t>Proportion of total adult population with secure tenure rights to land with (a) legally recognized documentation; and (b) who perceive their rights to land as secure, by sex and type of tenure </a:t>
            </a:r>
            <a:endParaRPr lang="en-US" sz="1200" dirty="0">
              <a:latin typeface="Titillium Web" panose="00000400000000000000" pitchFamily="2" charset="0"/>
            </a:endParaRPr>
          </a:p>
        </p:txBody>
      </p:sp>
      <p:sp>
        <p:nvSpPr>
          <p:cNvPr id="40" name="TextBox 39">
            <a:extLst>
              <a:ext uri="{FF2B5EF4-FFF2-40B4-BE49-F238E27FC236}">
                <a16:creationId xmlns:a16="http://schemas.microsoft.com/office/drawing/2014/main" id="{4DAFAA13-492D-4D60-B383-B8142B198A3F}"/>
              </a:ext>
            </a:extLst>
          </p:cNvPr>
          <p:cNvSpPr txBox="1"/>
          <p:nvPr/>
        </p:nvSpPr>
        <p:spPr>
          <a:xfrm>
            <a:off x="7945269" y="4589501"/>
            <a:ext cx="4114789" cy="1261884"/>
          </a:xfrm>
          <a:custGeom>
            <a:avLst/>
            <a:gdLst>
              <a:gd name="connsiteX0" fmla="*/ 0 w 4114789"/>
              <a:gd name="connsiteY0" fmla="*/ 0 h 1261884"/>
              <a:gd name="connsiteX1" fmla="*/ 628975 w 4114789"/>
              <a:gd name="connsiteY1" fmla="*/ 0 h 1261884"/>
              <a:gd name="connsiteX2" fmla="*/ 1175654 w 4114789"/>
              <a:gd name="connsiteY2" fmla="*/ 0 h 1261884"/>
              <a:gd name="connsiteX3" fmla="*/ 1640037 w 4114789"/>
              <a:gd name="connsiteY3" fmla="*/ 0 h 1261884"/>
              <a:gd name="connsiteX4" fmla="*/ 2269012 w 4114789"/>
              <a:gd name="connsiteY4" fmla="*/ 0 h 1261884"/>
              <a:gd name="connsiteX5" fmla="*/ 2939135 w 4114789"/>
              <a:gd name="connsiteY5" fmla="*/ 0 h 1261884"/>
              <a:gd name="connsiteX6" fmla="*/ 3609258 w 4114789"/>
              <a:gd name="connsiteY6" fmla="*/ 0 h 1261884"/>
              <a:gd name="connsiteX7" fmla="*/ 4114789 w 4114789"/>
              <a:gd name="connsiteY7" fmla="*/ 0 h 1261884"/>
              <a:gd name="connsiteX8" fmla="*/ 4114789 w 4114789"/>
              <a:gd name="connsiteY8" fmla="*/ 395390 h 1261884"/>
              <a:gd name="connsiteX9" fmla="*/ 4114789 w 4114789"/>
              <a:gd name="connsiteY9" fmla="*/ 841256 h 1261884"/>
              <a:gd name="connsiteX10" fmla="*/ 4114789 w 4114789"/>
              <a:gd name="connsiteY10" fmla="*/ 1261884 h 1261884"/>
              <a:gd name="connsiteX11" fmla="*/ 3485814 w 4114789"/>
              <a:gd name="connsiteY11" fmla="*/ 1261884 h 1261884"/>
              <a:gd name="connsiteX12" fmla="*/ 2897987 w 4114789"/>
              <a:gd name="connsiteY12" fmla="*/ 1261884 h 1261884"/>
              <a:gd name="connsiteX13" fmla="*/ 2227864 w 4114789"/>
              <a:gd name="connsiteY13" fmla="*/ 1261884 h 1261884"/>
              <a:gd name="connsiteX14" fmla="*/ 1598889 w 4114789"/>
              <a:gd name="connsiteY14" fmla="*/ 1261884 h 1261884"/>
              <a:gd name="connsiteX15" fmla="*/ 969915 w 4114789"/>
              <a:gd name="connsiteY15" fmla="*/ 1261884 h 1261884"/>
              <a:gd name="connsiteX16" fmla="*/ 0 w 4114789"/>
              <a:gd name="connsiteY16" fmla="*/ 1261884 h 1261884"/>
              <a:gd name="connsiteX17" fmla="*/ 0 w 4114789"/>
              <a:gd name="connsiteY17" fmla="*/ 853875 h 1261884"/>
              <a:gd name="connsiteX18" fmla="*/ 0 w 4114789"/>
              <a:gd name="connsiteY18" fmla="*/ 445866 h 1261884"/>
              <a:gd name="connsiteX19" fmla="*/ 0 w 4114789"/>
              <a:gd name="connsiteY19" fmla="*/ 0 h 126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4789" h="1261884" fill="none" extrusionOk="0">
                <a:moveTo>
                  <a:pt x="0" y="0"/>
                </a:moveTo>
                <a:cubicBezTo>
                  <a:pt x="291623" y="-42890"/>
                  <a:pt x="402173" y="73064"/>
                  <a:pt x="628975" y="0"/>
                </a:cubicBezTo>
                <a:cubicBezTo>
                  <a:pt x="855778" y="-73064"/>
                  <a:pt x="1051047" y="12769"/>
                  <a:pt x="1175654" y="0"/>
                </a:cubicBezTo>
                <a:cubicBezTo>
                  <a:pt x="1300261" y="-12769"/>
                  <a:pt x="1450630" y="55287"/>
                  <a:pt x="1640037" y="0"/>
                </a:cubicBezTo>
                <a:cubicBezTo>
                  <a:pt x="1829444" y="-55287"/>
                  <a:pt x="2022044" y="45521"/>
                  <a:pt x="2269012" y="0"/>
                </a:cubicBezTo>
                <a:cubicBezTo>
                  <a:pt x="2515980" y="-45521"/>
                  <a:pt x="2609502" y="71800"/>
                  <a:pt x="2939135" y="0"/>
                </a:cubicBezTo>
                <a:cubicBezTo>
                  <a:pt x="3268768" y="-71800"/>
                  <a:pt x="3362946" y="46650"/>
                  <a:pt x="3609258" y="0"/>
                </a:cubicBezTo>
                <a:cubicBezTo>
                  <a:pt x="3855570" y="-46650"/>
                  <a:pt x="3910859" y="15139"/>
                  <a:pt x="4114789" y="0"/>
                </a:cubicBezTo>
                <a:cubicBezTo>
                  <a:pt x="4134425" y="174680"/>
                  <a:pt x="4112095" y="267281"/>
                  <a:pt x="4114789" y="395390"/>
                </a:cubicBezTo>
                <a:cubicBezTo>
                  <a:pt x="4117483" y="523499"/>
                  <a:pt x="4108105" y="659050"/>
                  <a:pt x="4114789" y="841256"/>
                </a:cubicBezTo>
                <a:cubicBezTo>
                  <a:pt x="4121473" y="1023462"/>
                  <a:pt x="4077328" y="1117098"/>
                  <a:pt x="4114789" y="1261884"/>
                </a:cubicBezTo>
                <a:cubicBezTo>
                  <a:pt x="3972008" y="1310424"/>
                  <a:pt x="3653556" y="1236582"/>
                  <a:pt x="3485814" y="1261884"/>
                </a:cubicBezTo>
                <a:cubicBezTo>
                  <a:pt x="3318072" y="1287186"/>
                  <a:pt x="3058632" y="1252102"/>
                  <a:pt x="2897987" y="1261884"/>
                </a:cubicBezTo>
                <a:cubicBezTo>
                  <a:pt x="2737342" y="1271666"/>
                  <a:pt x="2437764" y="1243902"/>
                  <a:pt x="2227864" y="1261884"/>
                </a:cubicBezTo>
                <a:cubicBezTo>
                  <a:pt x="2017964" y="1279866"/>
                  <a:pt x="1798883" y="1260248"/>
                  <a:pt x="1598889" y="1261884"/>
                </a:cubicBezTo>
                <a:cubicBezTo>
                  <a:pt x="1398895" y="1263520"/>
                  <a:pt x="1268044" y="1244520"/>
                  <a:pt x="969915" y="1261884"/>
                </a:cubicBezTo>
                <a:cubicBezTo>
                  <a:pt x="671786" y="1279248"/>
                  <a:pt x="390180" y="1234923"/>
                  <a:pt x="0" y="1261884"/>
                </a:cubicBezTo>
                <a:cubicBezTo>
                  <a:pt x="-15654" y="1083357"/>
                  <a:pt x="30620" y="1013271"/>
                  <a:pt x="0" y="853875"/>
                </a:cubicBezTo>
                <a:cubicBezTo>
                  <a:pt x="-30620" y="694479"/>
                  <a:pt x="28315" y="573201"/>
                  <a:pt x="0" y="445866"/>
                </a:cubicBezTo>
                <a:cubicBezTo>
                  <a:pt x="-28315" y="318531"/>
                  <a:pt x="47307" y="153719"/>
                  <a:pt x="0" y="0"/>
                </a:cubicBezTo>
                <a:close/>
              </a:path>
              <a:path w="4114789" h="1261884" stroke="0" extrusionOk="0">
                <a:moveTo>
                  <a:pt x="0" y="0"/>
                </a:moveTo>
                <a:cubicBezTo>
                  <a:pt x="230663" y="-57350"/>
                  <a:pt x="419229" y="68435"/>
                  <a:pt x="628975" y="0"/>
                </a:cubicBezTo>
                <a:cubicBezTo>
                  <a:pt x="838721" y="-68435"/>
                  <a:pt x="927673" y="37319"/>
                  <a:pt x="1175654" y="0"/>
                </a:cubicBezTo>
                <a:cubicBezTo>
                  <a:pt x="1423635" y="-37319"/>
                  <a:pt x="1708332" y="16676"/>
                  <a:pt x="1845777" y="0"/>
                </a:cubicBezTo>
                <a:cubicBezTo>
                  <a:pt x="1983222" y="-16676"/>
                  <a:pt x="2108877" y="55681"/>
                  <a:pt x="2310160" y="0"/>
                </a:cubicBezTo>
                <a:cubicBezTo>
                  <a:pt x="2511443" y="-55681"/>
                  <a:pt x="2625094" y="4652"/>
                  <a:pt x="2897987" y="0"/>
                </a:cubicBezTo>
                <a:cubicBezTo>
                  <a:pt x="3170880" y="-4652"/>
                  <a:pt x="3306894" y="38447"/>
                  <a:pt x="3568110" y="0"/>
                </a:cubicBezTo>
                <a:cubicBezTo>
                  <a:pt x="3829326" y="-38447"/>
                  <a:pt x="3877124" y="21009"/>
                  <a:pt x="4114789" y="0"/>
                </a:cubicBezTo>
                <a:cubicBezTo>
                  <a:pt x="4131228" y="183166"/>
                  <a:pt x="4082972" y="276523"/>
                  <a:pt x="4114789" y="420628"/>
                </a:cubicBezTo>
                <a:cubicBezTo>
                  <a:pt x="4146606" y="564733"/>
                  <a:pt x="4089453" y="740934"/>
                  <a:pt x="4114789" y="866494"/>
                </a:cubicBezTo>
                <a:cubicBezTo>
                  <a:pt x="4140125" y="992054"/>
                  <a:pt x="4104572" y="1133249"/>
                  <a:pt x="4114789" y="1261884"/>
                </a:cubicBezTo>
                <a:cubicBezTo>
                  <a:pt x="4005098" y="1290294"/>
                  <a:pt x="3815488" y="1253523"/>
                  <a:pt x="3650406" y="1261884"/>
                </a:cubicBezTo>
                <a:cubicBezTo>
                  <a:pt x="3485324" y="1270245"/>
                  <a:pt x="3335633" y="1201321"/>
                  <a:pt x="3062579" y="1261884"/>
                </a:cubicBezTo>
                <a:cubicBezTo>
                  <a:pt x="2789525" y="1322447"/>
                  <a:pt x="2743136" y="1196318"/>
                  <a:pt x="2474752" y="1261884"/>
                </a:cubicBezTo>
                <a:cubicBezTo>
                  <a:pt x="2206368" y="1327450"/>
                  <a:pt x="2240950" y="1220068"/>
                  <a:pt x="2010368" y="1261884"/>
                </a:cubicBezTo>
                <a:cubicBezTo>
                  <a:pt x="1779786" y="1303700"/>
                  <a:pt x="1667494" y="1199376"/>
                  <a:pt x="1463689" y="1261884"/>
                </a:cubicBezTo>
                <a:cubicBezTo>
                  <a:pt x="1259884" y="1324392"/>
                  <a:pt x="1185865" y="1255890"/>
                  <a:pt x="917010" y="1261884"/>
                </a:cubicBezTo>
                <a:cubicBezTo>
                  <a:pt x="648155" y="1267878"/>
                  <a:pt x="399881" y="1239910"/>
                  <a:pt x="0" y="1261884"/>
                </a:cubicBezTo>
                <a:cubicBezTo>
                  <a:pt x="-23404" y="1146017"/>
                  <a:pt x="9626" y="996205"/>
                  <a:pt x="0" y="866494"/>
                </a:cubicBezTo>
                <a:cubicBezTo>
                  <a:pt x="-9626" y="736783"/>
                  <a:pt x="44762" y="614686"/>
                  <a:pt x="0" y="458485"/>
                </a:cubicBezTo>
                <a:cubicBezTo>
                  <a:pt x="-44762" y="302284"/>
                  <a:pt x="28280" y="128830"/>
                  <a:pt x="0" y="0"/>
                </a:cubicBezTo>
                <a:close/>
              </a:path>
            </a:pathLst>
          </a:custGeom>
          <a:blipFill>
            <a:blip r:embed="rId4"/>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GB" sz="1200" b="1" dirty="0">
                <a:latin typeface="Titillium Web" panose="00000400000000000000" pitchFamily="2" charset="0"/>
              </a:rPr>
              <a:t>39:</a:t>
            </a:r>
            <a:r>
              <a:rPr lang="en-GB" sz="1200" dirty="0">
                <a:latin typeface="Titillium Web" panose="00000400000000000000" pitchFamily="2" charset="0"/>
              </a:rPr>
              <a:t> Proportion of cities with slum upgrading programmes</a:t>
            </a:r>
          </a:p>
          <a:p>
            <a:endParaRPr lang="en-GB" sz="1200" dirty="0">
              <a:latin typeface="Titillium Web" panose="00000400000000000000" pitchFamily="2" charset="0"/>
            </a:endParaRPr>
          </a:p>
          <a:p>
            <a:r>
              <a:rPr lang="en-GB" sz="1200" b="1" dirty="0">
                <a:latin typeface="Titillium Web" panose="00000400000000000000" pitchFamily="2" charset="0"/>
              </a:rPr>
              <a:t>40:</a:t>
            </a:r>
            <a:r>
              <a:rPr lang="en-GB" sz="1200" dirty="0">
                <a:latin typeface="Titillium Web" panose="00000400000000000000" pitchFamily="2" charset="0"/>
              </a:rPr>
              <a:t>  Number of cities having annual budget allocations addressing any of the 5 slum deprivations and inclusive public spaces in known slum areas</a:t>
            </a:r>
          </a:p>
          <a:p>
            <a:endParaRPr lang="en-US" sz="1600" dirty="0">
              <a:latin typeface="Titillium Web" panose="00000400000000000000" pitchFamily="2" charset="0"/>
            </a:endParaRPr>
          </a:p>
        </p:txBody>
      </p:sp>
      <p:sp>
        <p:nvSpPr>
          <p:cNvPr id="41" name="TextBox 40">
            <a:extLst>
              <a:ext uri="{FF2B5EF4-FFF2-40B4-BE49-F238E27FC236}">
                <a16:creationId xmlns:a16="http://schemas.microsoft.com/office/drawing/2014/main" id="{5A0E30B0-C5A4-4EB9-9E17-C4A3E4DC24FC}"/>
              </a:ext>
            </a:extLst>
          </p:cNvPr>
          <p:cNvSpPr txBox="1"/>
          <p:nvPr/>
        </p:nvSpPr>
        <p:spPr>
          <a:xfrm>
            <a:off x="988270" y="4767298"/>
            <a:ext cx="3548422" cy="1938992"/>
          </a:xfrm>
          <a:custGeom>
            <a:avLst/>
            <a:gdLst>
              <a:gd name="connsiteX0" fmla="*/ 0 w 3548422"/>
              <a:gd name="connsiteY0" fmla="*/ 0 h 1938992"/>
              <a:gd name="connsiteX1" fmla="*/ 626888 w 3548422"/>
              <a:gd name="connsiteY1" fmla="*/ 0 h 1938992"/>
              <a:gd name="connsiteX2" fmla="*/ 1182807 w 3548422"/>
              <a:gd name="connsiteY2" fmla="*/ 0 h 1938992"/>
              <a:gd name="connsiteX3" fmla="*/ 1667758 w 3548422"/>
              <a:gd name="connsiteY3" fmla="*/ 0 h 1938992"/>
              <a:gd name="connsiteX4" fmla="*/ 2294646 w 3548422"/>
              <a:gd name="connsiteY4" fmla="*/ 0 h 1938992"/>
              <a:gd name="connsiteX5" fmla="*/ 2957018 w 3548422"/>
              <a:gd name="connsiteY5" fmla="*/ 0 h 1938992"/>
              <a:gd name="connsiteX6" fmla="*/ 3548422 w 3548422"/>
              <a:gd name="connsiteY6" fmla="*/ 0 h 1938992"/>
              <a:gd name="connsiteX7" fmla="*/ 3548422 w 3548422"/>
              <a:gd name="connsiteY7" fmla="*/ 523528 h 1938992"/>
              <a:gd name="connsiteX8" fmla="*/ 3548422 w 3548422"/>
              <a:gd name="connsiteY8" fmla="*/ 950106 h 1938992"/>
              <a:gd name="connsiteX9" fmla="*/ 3548422 w 3548422"/>
              <a:gd name="connsiteY9" fmla="*/ 1473634 h 1938992"/>
              <a:gd name="connsiteX10" fmla="*/ 3548422 w 3548422"/>
              <a:gd name="connsiteY10" fmla="*/ 1938992 h 1938992"/>
              <a:gd name="connsiteX11" fmla="*/ 2921534 w 3548422"/>
              <a:gd name="connsiteY11" fmla="*/ 1938992 h 1938992"/>
              <a:gd name="connsiteX12" fmla="*/ 2330130 w 3548422"/>
              <a:gd name="connsiteY12" fmla="*/ 1938992 h 1938992"/>
              <a:gd name="connsiteX13" fmla="*/ 1667758 w 3548422"/>
              <a:gd name="connsiteY13" fmla="*/ 1938992 h 1938992"/>
              <a:gd name="connsiteX14" fmla="*/ 1040870 w 3548422"/>
              <a:gd name="connsiteY14" fmla="*/ 1938992 h 1938992"/>
              <a:gd name="connsiteX15" fmla="*/ 0 w 3548422"/>
              <a:gd name="connsiteY15" fmla="*/ 1938992 h 1938992"/>
              <a:gd name="connsiteX16" fmla="*/ 0 w 3548422"/>
              <a:gd name="connsiteY16" fmla="*/ 1473634 h 1938992"/>
              <a:gd name="connsiteX17" fmla="*/ 0 w 3548422"/>
              <a:gd name="connsiteY17" fmla="*/ 1047056 h 1938992"/>
              <a:gd name="connsiteX18" fmla="*/ 0 w 3548422"/>
              <a:gd name="connsiteY18" fmla="*/ 581698 h 1938992"/>
              <a:gd name="connsiteX19" fmla="*/ 0 w 3548422"/>
              <a:gd name="connsiteY19"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48422" h="1938992" fill="none" extrusionOk="0">
                <a:moveTo>
                  <a:pt x="0" y="0"/>
                </a:moveTo>
                <a:cubicBezTo>
                  <a:pt x="218212" y="-27511"/>
                  <a:pt x="482248" y="22467"/>
                  <a:pt x="626888" y="0"/>
                </a:cubicBezTo>
                <a:cubicBezTo>
                  <a:pt x="771528" y="-22467"/>
                  <a:pt x="979641" y="45817"/>
                  <a:pt x="1182807" y="0"/>
                </a:cubicBezTo>
                <a:cubicBezTo>
                  <a:pt x="1385973" y="-45817"/>
                  <a:pt x="1472075" y="49441"/>
                  <a:pt x="1667758" y="0"/>
                </a:cubicBezTo>
                <a:cubicBezTo>
                  <a:pt x="1863441" y="-49441"/>
                  <a:pt x="2088189" y="20219"/>
                  <a:pt x="2294646" y="0"/>
                </a:cubicBezTo>
                <a:cubicBezTo>
                  <a:pt x="2501103" y="-20219"/>
                  <a:pt x="2753168" y="2356"/>
                  <a:pt x="2957018" y="0"/>
                </a:cubicBezTo>
                <a:cubicBezTo>
                  <a:pt x="3160868" y="-2356"/>
                  <a:pt x="3372712" y="62394"/>
                  <a:pt x="3548422" y="0"/>
                </a:cubicBezTo>
                <a:cubicBezTo>
                  <a:pt x="3571961" y="116174"/>
                  <a:pt x="3522241" y="293930"/>
                  <a:pt x="3548422" y="523528"/>
                </a:cubicBezTo>
                <a:cubicBezTo>
                  <a:pt x="3574603" y="753126"/>
                  <a:pt x="3536492" y="792479"/>
                  <a:pt x="3548422" y="950106"/>
                </a:cubicBezTo>
                <a:cubicBezTo>
                  <a:pt x="3560352" y="1107733"/>
                  <a:pt x="3537153" y="1322166"/>
                  <a:pt x="3548422" y="1473634"/>
                </a:cubicBezTo>
                <a:cubicBezTo>
                  <a:pt x="3559691" y="1625102"/>
                  <a:pt x="3512953" y="1804737"/>
                  <a:pt x="3548422" y="1938992"/>
                </a:cubicBezTo>
                <a:cubicBezTo>
                  <a:pt x="3292667" y="2005733"/>
                  <a:pt x="3109168" y="1901184"/>
                  <a:pt x="2921534" y="1938992"/>
                </a:cubicBezTo>
                <a:cubicBezTo>
                  <a:pt x="2733900" y="1976800"/>
                  <a:pt x="2503096" y="1899964"/>
                  <a:pt x="2330130" y="1938992"/>
                </a:cubicBezTo>
                <a:cubicBezTo>
                  <a:pt x="2157164" y="1978020"/>
                  <a:pt x="1983600" y="1874411"/>
                  <a:pt x="1667758" y="1938992"/>
                </a:cubicBezTo>
                <a:cubicBezTo>
                  <a:pt x="1351916" y="2003573"/>
                  <a:pt x="1233575" y="1911441"/>
                  <a:pt x="1040870" y="1938992"/>
                </a:cubicBezTo>
                <a:cubicBezTo>
                  <a:pt x="848165" y="1966543"/>
                  <a:pt x="480838" y="1900545"/>
                  <a:pt x="0" y="1938992"/>
                </a:cubicBezTo>
                <a:cubicBezTo>
                  <a:pt x="-38967" y="1711997"/>
                  <a:pt x="10578" y="1573009"/>
                  <a:pt x="0" y="1473634"/>
                </a:cubicBezTo>
                <a:cubicBezTo>
                  <a:pt x="-10578" y="1374259"/>
                  <a:pt x="41220" y="1190506"/>
                  <a:pt x="0" y="1047056"/>
                </a:cubicBezTo>
                <a:cubicBezTo>
                  <a:pt x="-41220" y="903606"/>
                  <a:pt x="12151" y="761626"/>
                  <a:pt x="0" y="581698"/>
                </a:cubicBezTo>
                <a:cubicBezTo>
                  <a:pt x="-12151" y="401770"/>
                  <a:pt x="48825" y="226550"/>
                  <a:pt x="0" y="0"/>
                </a:cubicBezTo>
                <a:close/>
              </a:path>
              <a:path w="3548422" h="1938992" stroke="0" extrusionOk="0">
                <a:moveTo>
                  <a:pt x="0" y="0"/>
                </a:moveTo>
                <a:cubicBezTo>
                  <a:pt x="144365" y="-42496"/>
                  <a:pt x="415684" y="13041"/>
                  <a:pt x="626888" y="0"/>
                </a:cubicBezTo>
                <a:cubicBezTo>
                  <a:pt x="838092" y="-13041"/>
                  <a:pt x="986709" y="64712"/>
                  <a:pt x="1182807" y="0"/>
                </a:cubicBezTo>
                <a:cubicBezTo>
                  <a:pt x="1378905" y="-64712"/>
                  <a:pt x="1630406" y="11644"/>
                  <a:pt x="1845179" y="0"/>
                </a:cubicBezTo>
                <a:cubicBezTo>
                  <a:pt x="2059952" y="-11644"/>
                  <a:pt x="2182845" y="47813"/>
                  <a:pt x="2330130" y="0"/>
                </a:cubicBezTo>
                <a:cubicBezTo>
                  <a:pt x="2477415" y="-47813"/>
                  <a:pt x="2705963" y="27009"/>
                  <a:pt x="2921534" y="0"/>
                </a:cubicBezTo>
                <a:cubicBezTo>
                  <a:pt x="3137105" y="-27009"/>
                  <a:pt x="3307979" y="33162"/>
                  <a:pt x="3548422" y="0"/>
                </a:cubicBezTo>
                <a:cubicBezTo>
                  <a:pt x="3559993" y="229405"/>
                  <a:pt x="3498751" y="282549"/>
                  <a:pt x="3548422" y="465358"/>
                </a:cubicBezTo>
                <a:cubicBezTo>
                  <a:pt x="3598093" y="648167"/>
                  <a:pt x="3497041" y="745930"/>
                  <a:pt x="3548422" y="969496"/>
                </a:cubicBezTo>
                <a:cubicBezTo>
                  <a:pt x="3599803" y="1193062"/>
                  <a:pt x="3527267" y="1249383"/>
                  <a:pt x="3548422" y="1493024"/>
                </a:cubicBezTo>
                <a:cubicBezTo>
                  <a:pt x="3569577" y="1736665"/>
                  <a:pt x="3530672" y="1728249"/>
                  <a:pt x="3548422" y="1938992"/>
                </a:cubicBezTo>
                <a:cubicBezTo>
                  <a:pt x="3434716" y="1956341"/>
                  <a:pt x="3245520" y="1881464"/>
                  <a:pt x="3063471" y="1938992"/>
                </a:cubicBezTo>
                <a:cubicBezTo>
                  <a:pt x="2881422" y="1996520"/>
                  <a:pt x="2707484" y="1929406"/>
                  <a:pt x="2472067" y="1938992"/>
                </a:cubicBezTo>
                <a:cubicBezTo>
                  <a:pt x="2236650" y="1948578"/>
                  <a:pt x="2002380" y="1933888"/>
                  <a:pt x="1880664" y="1938992"/>
                </a:cubicBezTo>
                <a:cubicBezTo>
                  <a:pt x="1758948" y="1944096"/>
                  <a:pt x="1599652" y="1892073"/>
                  <a:pt x="1395713" y="1938992"/>
                </a:cubicBezTo>
                <a:cubicBezTo>
                  <a:pt x="1191774" y="1985911"/>
                  <a:pt x="1034705" y="1901815"/>
                  <a:pt x="839793" y="1938992"/>
                </a:cubicBezTo>
                <a:cubicBezTo>
                  <a:pt x="644881" y="1976169"/>
                  <a:pt x="209548" y="1890319"/>
                  <a:pt x="0" y="1938992"/>
                </a:cubicBezTo>
                <a:cubicBezTo>
                  <a:pt x="-33737" y="1697186"/>
                  <a:pt x="38328" y="1539440"/>
                  <a:pt x="0" y="1415464"/>
                </a:cubicBezTo>
                <a:cubicBezTo>
                  <a:pt x="-38328" y="1291488"/>
                  <a:pt x="44082" y="1069392"/>
                  <a:pt x="0" y="911326"/>
                </a:cubicBezTo>
                <a:cubicBezTo>
                  <a:pt x="-44082" y="753260"/>
                  <a:pt x="12012" y="659670"/>
                  <a:pt x="0" y="445968"/>
                </a:cubicBezTo>
                <a:cubicBezTo>
                  <a:pt x="-12012" y="232266"/>
                  <a:pt x="9017" y="124232"/>
                  <a:pt x="0" y="0"/>
                </a:cubicBezTo>
                <a:close/>
              </a:path>
            </a:pathLst>
          </a:custGeom>
          <a:blipFill>
            <a:blip r:embed="rId4"/>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GB" sz="1200" b="1" dirty="0">
                <a:latin typeface="Titillium Web" panose="00000400000000000000" pitchFamily="2" charset="0"/>
              </a:rPr>
              <a:t>41 </a:t>
            </a:r>
            <a:r>
              <a:rPr lang="en-GB" sz="1200" dirty="0">
                <a:latin typeface="Titillium Web" panose="00000400000000000000" pitchFamily="2" charset="0"/>
              </a:rPr>
              <a:t>Percentage of cities that have integrated housing policies and regulations in their local development plans </a:t>
            </a:r>
          </a:p>
          <a:p>
            <a:endParaRPr lang="en-GB" sz="1200" b="1" dirty="0">
              <a:latin typeface="Titillium Web" panose="00000400000000000000" pitchFamily="2" charset="0"/>
            </a:endParaRPr>
          </a:p>
          <a:p>
            <a:r>
              <a:rPr lang="en-GB" sz="1200" b="1" dirty="0">
                <a:latin typeface="Titillium Web" panose="00000400000000000000" pitchFamily="2" charset="0"/>
              </a:rPr>
              <a:t>42 </a:t>
            </a:r>
            <a:r>
              <a:rPr lang="en-GB" sz="1200" dirty="0">
                <a:latin typeface="Titillium Web" panose="00000400000000000000" pitchFamily="2" charset="0"/>
              </a:rPr>
              <a:t>Total investment in housing (in both formal and informal sectors in the urban area), as a percentage of gross domestic product. </a:t>
            </a:r>
          </a:p>
          <a:p>
            <a:endParaRPr lang="en-GB" sz="1200" b="1" dirty="0">
              <a:latin typeface="Titillium Web" panose="00000400000000000000" pitchFamily="2" charset="0"/>
            </a:endParaRPr>
          </a:p>
          <a:p>
            <a:r>
              <a:rPr lang="en-GB" sz="1200" b="1" dirty="0">
                <a:latin typeface="Titillium Web" panose="00000400000000000000" pitchFamily="2" charset="0"/>
              </a:rPr>
              <a:t>43 </a:t>
            </a:r>
            <a:r>
              <a:rPr lang="en-GB" sz="1200" dirty="0">
                <a:latin typeface="Titillium Web" panose="00000400000000000000" pitchFamily="2" charset="0"/>
              </a:rPr>
              <a:t>Percentage of government budget dedicated to housing subsidies </a:t>
            </a:r>
            <a:endParaRPr lang="en-US" sz="1200" dirty="0">
              <a:latin typeface="Titillium Web" panose="00000400000000000000" pitchFamily="2" charset="0"/>
            </a:endParaRPr>
          </a:p>
        </p:txBody>
      </p:sp>
      <p:sp>
        <p:nvSpPr>
          <p:cNvPr id="42" name="Rectangle 41">
            <a:extLst>
              <a:ext uri="{FF2B5EF4-FFF2-40B4-BE49-F238E27FC236}">
                <a16:creationId xmlns:a16="http://schemas.microsoft.com/office/drawing/2014/main" id="{435C8E3D-8FA3-4F55-857C-13852B027491}"/>
              </a:ext>
            </a:extLst>
          </p:cNvPr>
          <p:cNvSpPr/>
          <p:nvPr/>
        </p:nvSpPr>
        <p:spPr>
          <a:xfrm>
            <a:off x="5248945" y="2129710"/>
            <a:ext cx="2381243" cy="1047990"/>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42AC1F2E-3CE1-4946-8860-F3F30018E5AA}"/>
              </a:ext>
            </a:extLst>
          </p:cNvPr>
          <p:cNvSpPr/>
          <p:nvPr/>
        </p:nvSpPr>
        <p:spPr>
          <a:xfrm>
            <a:off x="5290526" y="3244103"/>
            <a:ext cx="2381243" cy="1047990"/>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F01C78A7-18AD-4B49-BAA2-6A5E4B6444B3}"/>
              </a:ext>
            </a:extLst>
          </p:cNvPr>
          <p:cNvSpPr/>
          <p:nvPr/>
        </p:nvSpPr>
        <p:spPr>
          <a:xfrm>
            <a:off x="5290527" y="4373084"/>
            <a:ext cx="2381243" cy="1047990"/>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54BF8654-C77E-45A1-B392-907649146AB0}"/>
              </a:ext>
            </a:extLst>
          </p:cNvPr>
          <p:cNvSpPr/>
          <p:nvPr/>
        </p:nvSpPr>
        <p:spPr>
          <a:xfrm>
            <a:off x="5274067" y="5538482"/>
            <a:ext cx="2381243" cy="1047990"/>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Connector 45">
            <a:extLst>
              <a:ext uri="{FF2B5EF4-FFF2-40B4-BE49-F238E27FC236}">
                <a16:creationId xmlns:a16="http://schemas.microsoft.com/office/drawing/2014/main" id="{6CC18AC6-D54D-4F2D-9813-95773E6C801E}"/>
              </a:ext>
            </a:extLst>
          </p:cNvPr>
          <p:cNvCxnSpPr>
            <a:cxnSpLocks/>
          </p:cNvCxnSpPr>
          <p:nvPr/>
        </p:nvCxnSpPr>
        <p:spPr>
          <a:xfrm>
            <a:off x="7619878" y="1151465"/>
            <a:ext cx="236380"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43A18BF-2EA0-4141-AA2D-0C6D7A7BFC28}"/>
              </a:ext>
            </a:extLst>
          </p:cNvPr>
          <p:cNvCxnSpPr>
            <a:cxnSpLocks/>
          </p:cNvCxnSpPr>
          <p:nvPr/>
        </p:nvCxnSpPr>
        <p:spPr>
          <a:xfrm>
            <a:off x="7630188" y="2528217"/>
            <a:ext cx="236380"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1D0AD8F-EEEF-4DD0-8D9B-4C15C4F5B6DD}"/>
              </a:ext>
            </a:extLst>
          </p:cNvPr>
          <p:cNvCxnSpPr>
            <a:cxnSpLocks/>
          </p:cNvCxnSpPr>
          <p:nvPr/>
        </p:nvCxnSpPr>
        <p:spPr>
          <a:xfrm>
            <a:off x="7671769" y="3514353"/>
            <a:ext cx="236380"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97A0D1B-07E4-4814-9B81-EAA9006DEE4C}"/>
              </a:ext>
            </a:extLst>
          </p:cNvPr>
          <p:cNvCxnSpPr>
            <a:cxnSpLocks/>
          </p:cNvCxnSpPr>
          <p:nvPr/>
        </p:nvCxnSpPr>
        <p:spPr>
          <a:xfrm>
            <a:off x="7671769" y="4785967"/>
            <a:ext cx="236380"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CE1C59A-0278-4316-8770-03018009E5F7}"/>
              </a:ext>
            </a:extLst>
          </p:cNvPr>
          <p:cNvCxnSpPr>
            <a:cxnSpLocks/>
          </p:cNvCxnSpPr>
          <p:nvPr/>
        </p:nvCxnSpPr>
        <p:spPr>
          <a:xfrm>
            <a:off x="4536692" y="5828157"/>
            <a:ext cx="737375"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727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D633-3908-4E57-8551-4A44FBFA929F}"/>
              </a:ext>
            </a:extLst>
          </p:cNvPr>
          <p:cNvSpPr>
            <a:spLocks noGrp="1"/>
          </p:cNvSpPr>
          <p:nvPr>
            <p:ph type="title"/>
          </p:nvPr>
        </p:nvSpPr>
        <p:spPr>
          <a:xfrm>
            <a:off x="838196" y="214519"/>
            <a:ext cx="10515600" cy="699882"/>
          </a:xfrm>
        </p:spPr>
        <p:txBody>
          <a:bodyPr/>
          <a:lstStyle/>
          <a:p>
            <a:r>
              <a:rPr lang="en-US" sz="2000" dirty="0"/>
              <a:t>Transformative commitments</a:t>
            </a:r>
            <a:r>
              <a:rPr lang="en-GB" sz="2000" dirty="0"/>
              <a:t>: </a:t>
            </a:r>
            <a:br>
              <a:rPr lang="en-GB" sz="2000" dirty="0"/>
            </a:br>
            <a:r>
              <a:rPr lang="en-US" sz="2000" b="0" dirty="0"/>
              <a:t>Social Inclusion and Ending Poverty</a:t>
            </a:r>
            <a:endParaRPr lang="en-GB" sz="2000" dirty="0"/>
          </a:p>
        </p:txBody>
      </p:sp>
      <p:sp>
        <p:nvSpPr>
          <p:cNvPr id="3" name="Oval 2">
            <a:extLst>
              <a:ext uri="{FF2B5EF4-FFF2-40B4-BE49-F238E27FC236}">
                <a16:creationId xmlns:a16="http://schemas.microsoft.com/office/drawing/2014/main" id="{00A1CA21-DB7B-493A-8991-BBCF6EBC068B}"/>
              </a:ext>
            </a:extLst>
          </p:cNvPr>
          <p:cNvSpPr/>
          <p:nvPr/>
        </p:nvSpPr>
        <p:spPr>
          <a:xfrm>
            <a:off x="504880" y="2528217"/>
            <a:ext cx="1801565" cy="180156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a:extLst>
              <a:ext uri="{FF2B5EF4-FFF2-40B4-BE49-F238E27FC236}">
                <a16:creationId xmlns:a16="http://schemas.microsoft.com/office/drawing/2014/main" id="{E3E81A12-FA2D-4BC2-B2B4-B4B976824D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205" y="2645297"/>
            <a:ext cx="642919" cy="645598"/>
          </a:xfrm>
          <a:prstGeom prst="rect">
            <a:avLst/>
          </a:prstGeom>
        </p:spPr>
      </p:pic>
      <p:sp>
        <p:nvSpPr>
          <p:cNvPr id="5" name="Rectangle 4">
            <a:extLst>
              <a:ext uri="{FF2B5EF4-FFF2-40B4-BE49-F238E27FC236}">
                <a16:creationId xmlns:a16="http://schemas.microsoft.com/office/drawing/2014/main" id="{73B7E3D0-6618-497A-8EA2-039586D21911}"/>
              </a:ext>
            </a:extLst>
          </p:cNvPr>
          <p:cNvSpPr/>
          <p:nvPr/>
        </p:nvSpPr>
        <p:spPr>
          <a:xfrm>
            <a:off x="439470" y="3406972"/>
            <a:ext cx="1932387" cy="523220"/>
          </a:xfrm>
          <a:prstGeom prst="rect">
            <a:avLst/>
          </a:prstGeom>
        </p:spPr>
        <p:txBody>
          <a:bodyPr wrap="square">
            <a:spAutoFit/>
          </a:bodyPr>
          <a:lstStyle/>
          <a:p>
            <a:pPr algn="ctr"/>
            <a:r>
              <a:rPr lang="en-US" sz="1400" b="1" dirty="0">
                <a:solidFill>
                  <a:schemeClr val="bg1"/>
                </a:solidFill>
                <a:latin typeface="Titillium Web" panose="00000400000000000000" pitchFamily="2" charset="0"/>
              </a:rPr>
              <a:t>Social Inclusion and Ending Poverty</a:t>
            </a:r>
            <a:endParaRPr lang="en-GB" sz="1400" b="1" dirty="0">
              <a:solidFill>
                <a:schemeClr val="bg1"/>
              </a:solidFill>
              <a:latin typeface="Titillium Web" panose="00000400000000000000" pitchFamily="2" charset="0"/>
            </a:endParaRPr>
          </a:p>
        </p:txBody>
      </p:sp>
      <p:sp>
        <p:nvSpPr>
          <p:cNvPr id="6" name="Rectangle: Rounded Corners 5">
            <a:extLst>
              <a:ext uri="{FF2B5EF4-FFF2-40B4-BE49-F238E27FC236}">
                <a16:creationId xmlns:a16="http://schemas.microsoft.com/office/drawing/2014/main" id="{FFED7923-BFF3-47F8-9442-D2A40EB9A9A0}"/>
              </a:ext>
            </a:extLst>
          </p:cNvPr>
          <p:cNvSpPr/>
          <p:nvPr/>
        </p:nvSpPr>
        <p:spPr>
          <a:xfrm>
            <a:off x="2762481" y="3079058"/>
            <a:ext cx="1926124" cy="69988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Titillium Web" panose="00000400000000000000" pitchFamily="2" charset="0"/>
              </a:rPr>
              <a:t>3.Access to Basic Services</a:t>
            </a:r>
            <a:endParaRPr lang="en-GB" sz="1400" b="1" dirty="0">
              <a:latin typeface="Titillium Web" panose="00000400000000000000" pitchFamily="2" charset="0"/>
            </a:endParaRPr>
          </a:p>
        </p:txBody>
      </p:sp>
      <p:sp>
        <p:nvSpPr>
          <p:cNvPr id="7" name="Rectangle: Rounded Corners 6">
            <a:extLst>
              <a:ext uri="{FF2B5EF4-FFF2-40B4-BE49-F238E27FC236}">
                <a16:creationId xmlns:a16="http://schemas.microsoft.com/office/drawing/2014/main" id="{2BBE4E7F-3D8A-4D2A-B548-109C75BDCC6B}"/>
              </a:ext>
            </a:extLst>
          </p:cNvPr>
          <p:cNvSpPr/>
          <p:nvPr/>
        </p:nvSpPr>
        <p:spPr>
          <a:xfrm>
            <a:off x="5485738" y="1413792"/>
            <a:ext cx="2191839" cy="80095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Access to safe drinking water, sanitation</a:t>
            </a:r>
            <a:endParaRPr lang="en-GB" sz="1600" b="1" dirty="0">
              <a:solidFill>
                <a:schemeClr val="tx1"/>
              </a:solidFill>
              <a:latin typeface="Titillium Web" panose="00000400000000000000" pitchFamily="2" charset="0"/>
            </a:endParaRPr>
          </a:p>
        </p:txBody>
      </p:sp>
      <p:sp>
        <p:nvSpPr>
          <p:cNvPr id="8" name="Rectangle: Rounded Corners 7">
            <a:extLst>
              <a:ext uri="{FF2B5EF4-FFF2-40B4-BE49-F238E27FC236}">
                <a16:creationId xmlns:a16="http://schemas.microsoft.com/office/drawing/2014/main" id="{D88D5A89-20E8-4A75-B5F5-1B6F6C315150}"/>
              </a:ext>
            </a:extLst>
          </p:cNvPr>
          <p:cNvSpPr/>
          <p:nvPr/>
        </p:nvSpPr>
        <p:spPr>
          <a:xfrm>
            <a:off x="5333338" y="2490324"/>
            <a:ext cx="2191839" cy="9012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Access to safe and efficient public transport system</a:t>
            </a:r>
            <a:endParaRPr lang="en-GB" sz="1600" b="1" dirty="0">
              <a:solidFill>
                <a:schemeClr val="tx1"/>
              </a:solidFill>
              <a:latin typeface="Titillium Web" panose="00000400000000000000" pitchFamily="2" charset="0"/>
            </a:endParaRPr>
          </a:p>
        </p:txBody>
      </p:sp>
      <p:sp>
        <p:nvSpPr>
          <p:cNvPr id="9" name="Rectangle: Rounded Corners 8">
            <a:extLst>
              <a:ext uri="{FF2B5EF4-FFF2-40B4-BE49-F238E27FC236}">
                <a16:creationId xmlns:a16="http://schemas.microsoft.com/office/drawing/2014/main" id="{D454B9AB-F016-4D19-893C-207A1FB41F85}"/>
              </a:ext>
            </a:extLst>
          </p:cNvPr>
          <p:cNvSpPr/>
          <p:nvPr/>
        </p:nvSpPr>
        <p:spPr>
          <a:xfrm>
            <a:off x="5333338" y="3650005"/>
            <a:ext cx="2191839" cy="69988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Access to modern renewable energy</a:t>
            </a:r>
            <a:endParaRPr lang="en-GB" sz="1600" b="1" dirty="0">
              <a:solidFill>
                <a:schemeClr val="tx1"/>
              </a:solidFill>
              <a:latin typeface="Titillium Web" panose="00000400000000000000" pitchFamily="2" charset="0"/>
            </a:endParaRPr>
          </a:p>
        </p:txBody>
      </p:sp>
      <p:sp>
        <p:nvSpPr>
          <p:cNvPr id="10" name="Rectangle: Rounded Corners 9">
            <a:extLst>
              <a:ext uri="{FF2B5EF4-FFF2-40B4-BE49-F238E27FC236}">
                <a16:creationId xmlns:a16="http://schemas.microsoft.com/office/drawing/2014/main" id="{6AEFCC99-EAEB-4982-901C-F82E7294E92E}"/>
              </a:ext>
            </a:extLst>
          </p:cNvPr>
          <p:cNvSpPr/>
          <p:nvPr/>
        </p:nvSpPr>
        <p:spPr>
          <a:xfrm>
            <a:off x="5535006" y="4775678"/>
            <a:ext cx="2191838" cy="128811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Access to Information Communication technology (ICT)</a:t>
            </a:r>
          </a:p>
        </p:txBody>
      </p:sp>
      <p:grpSp>
        <p:nvGrpSpPr>
          <p:cNvPr id="21" name="Group 20">
            <a:extLst>
              <a:ext uri="{FF2B5EF4-FFF2-40B4-BE49-F238E27FC236}">
                <a16:creationId xmlns:a16="http://schemas.microsoft.com/office/drawing/2014/main" id="{A41B6EDE-E72F-4586-9CF2-B76E0D4D6E0F}"/>
              </a:ext>
            </a:extLst>
          </p:cNvPr>
          <p:cNvGrpSpPr/>
          <p:nvPr/>
        </p:nvGrpSpPr>
        <p:grpSpPr>
          <a:xfrm>
            <a:off x="5366292" y="562254"/>
            <a:ext cx="6650929" cy="1938992"/>
            <a:chOff x="5238755" y="1728747"/>
            <a:chExt cx="6650929" cy="1938992"/>
          </a:xfrm>
        </p:grpSpPr>
        <p:sp>
          <p:nvSpPr>
            <p:cNvPr id="11" name="TextBox 10">
              <a:extLst>
                <a:ext uri="{FF2B5EF4-FFF2-40B4-BE49-F238E27FC236}">
                  <a16:creationId xmlns:a16="http://schemas.microsoft.com/office/drawing/2014/main" id="{CD2519BD-53AD-49AA-AC3A-8DA5C86D896C}"/>
                </a:ext>
              </a:extLst>
            </p:cNvPr>
            <p:cNvSpPr txBox="1"/>
            <p:nvPr/>
          </p:nvSpPr>
          <p:spPr>
            <a:xfrm>
              <a:off x="8906101" y="1728747"/>
              <a:ext cx="2983583" cy="1938992"/>
            </a:xfrm>
            <a:custGeom>
              <a:avLst/>
              <a:gdLst>
                <a:gd name="connsiteX0" fmla="*/ 0 w 2983583"/>
                <a:gd name="connsiteY0" fmla="*/ 0 h 1938992"/>
                <a:gd name="connsiteX1" fmla="*/ 566881 w 2983583"/>
                <a:gd name="connsiteY1" fmla="*/ 0 h 1938992"/>
                <a:gd name="connsiteX2" fmla="*/ 1223269 w 2983583"/>
                <a:gd name="connsiteY2" fmla="*/ 0 h 1938992"/>
                <a:gd name="connsiteX3" fmla="*/ 1760314 w 2983583"/>
                <a:gd name="connsiteY3" fmla="*/ 0 h 1938992"/>
                <a:gd name="connsiteX4" fmla="*/ 2327195 w 2983583"/>
                <a:gd name="connsiteY4" fmla="*/ 0 h 1938992"/>
                <a:gd name="connsiteX5" fmla="*/ 2983583 w 2983583"/>
                <a:gd name="connsiteY5" fmla="*/ 0 h 1938992"/>
                <a:gd name="connsiteX6" fmla="*/ 2983583 w 2983583"/>
                <a:gd name="connsiteY6" fmla="*/ 504138 h 1938992"/>
                <a:gd name="connsiteX7" fmla="*/ 2983583 w 2983583"/>
                <a:gd name="connsiteY7" fmla="*/ 988886 h 1938992"/>
                <a:gd name="connsiteX8" fmla="*/ 2983583 w 2983583"/>
                <a:gd name="connsiteY8" fmla="*/ 1454244 h 1938992"/>
                <a:gd name="connsiteX9" fmla="*/ 2983583 w 2983583"/>
                <a:gd name="connsiteY9" fmla="*/ 1938992 h 1938992"/>
                <a:gd name="connsiteX10" fmla="*/ 2476374 w 2983583"/>
                <a:gd name="connsiteY10" fmla="*/ 1938992 h 1938992"/>
                <a:gd name="connsiteX11" fmla="*/ 1939329 w 2983583"/>
                <a:gd name="connsiteY11" fmla="*/ 1938992 h 1938992"/>
                <a:gd name="connsiteX12" fmla="*/ 1372448 w 2983583"/>
                <a:gd name="connsiteY12" fmla="*/ 1938992 h 1938992"/>
                <a:gd name="connsiteX13" fmla="*/ 775732 w 2983583"/>
                <a:gd name="connsiteY13" fmla="*/ 1938992 h 1938992"/>
                <a:gd name="connsiteX14" fmla="*/ 0 w 2983583"/>
                <a:gd name="connsiteY14" fmla="*/ 1938992 h 1938992"/>
                <a:gd name="connsiteX15" fmla="*/ 0 w 2983583"/>
                <a:gd name="connsiteY15" fmla="*/ 1415464 h 1938992"/>
                <a:gd name="connsiteX16" fmla="*/ 0 w 2983583"/>
                <a:gd name="connsiteY16" fmla="*/ 969496 h 1938992"/>
                <a:gd name="connsiteX17" fmla="*/ 0 w 2983583"/>
                <a:gd name="connsiteY17" fmla="*/ 523528 h 1938992"/>
                <a:gd name="connsiteX18" fmla="*/ 0 w 2983583"/>
                <a:gd name="connsiteY1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3583" h="1938992" fill="none" extrusionOk="0">
                  <a:moveTo>
                    <a:pt x="0" y="0"/>
                  </a:moveTo>
                  <a:cubicBezTo>
                    <a:pt x="270968" y="-47239"/>
                    <a:pt x="316024" y="61501"/>
                    <a:pt x="566881" y="0"/>
                  </a:cubicBezTo>
                  <a:cubicBezTo>
                    <a:pt x="817738" y="-61501"/>
                    <a:pt x="1051170" y="48008"/>
                    <a:pt x="1223269" y="0"/>
                  </a:cubicBezTo>
                  <a:cubicBezTo>
                    <a:pt x="1395368" y="-48008"/>
                    <a:pt x="1501313" y="2611"/>
                    <a:pt x="1760314" y="0"/>
                  </a:cubicBezTo>
                  <a:cubicBezTo>
                    <a:pt x="2019315" y="-2611"/>
                    <a:pt x="2090830" y="37108"/>
                    <a:pt x="2327195" y="0"/>
                  </a:cubicBezTo>
                  <a:cubicBezTo>
                    <a:pt x="2563560" y="-37108"/>
                    <a:pt x="2787669" y="16475"/>
                    <a:pt x="2983583" y="0"/>
                  </a:cubicBezTo>
                  <a:cubicBezTo>
                    <a:pt x="2985460" y="108798"/>
                    <a:pt x="2935545" y="321445"/>
                    <a:pt x="2983583" y="504138"/>
                  </a:cubicBezTo>
                  <a:cubicBezTo>
                    <a:pt x="3031621" y="686831"/>
                    <a:pt x="2957059" y="830213"/>
                    <a:pt x="2983583" y="988886"/>
                  </a:cubicBezTo>
                  <a:cubicBezTo>
                    <a:pt x="3010107" y="1147559"/>
                    <a:pt x="2943823" y="1297659"/>
                    <a:pt x="2983583" y="1454244"/>
                  </a:cubicBezTo>
                  <a:cubicBezTo>
                    <a:pt x="3023343" y="1610829"/>
                    <a:pt x="2961919" y="1728145"/>
                    <a:pt x="2983583" y="1938992"/>
                  </a:cubicBezTo>
                  <a:cubicBezTo>
                    <a:pt x="2828896" y="1992177"/>
                    <a:pt x="2604743" y="1928886"/>
                    <a:pt x="2476374" y="1938992"/>
                  </a:cubicBezTo>
                  <a:cubicBezTo>
                    <a:pt x="2348005" y="1949098"/>
                    <a:pt x="2115010" y="1881775"/>
                    <a:pt x="1939329" y="1938992"/>
                  </a:cubicBezTo>
                  <a:cubicBezTo>
                    <a:pt x="1763648" y="1996209"/>
                    <a:pt x="1505324" y="1891300"/>
                    <a:pt x="1372448" y="1938992"/>
                  </a:cubicBezTo>
                  <a:cubicBezTo>
                    <a:pt x="1239572" y="1986684"/>
                    <a:pt x="910696" y="1926684"/>
                    <a:pt x="775732" y="1938992"/>
                  </a:cubicBezTo>
                  <a:cubicBezTo>
                    <a:pt x="640768" y="1951300"/>
                    <a:pt x="165413" y="1910695"/>
                    <a:pt x="0" y="1938992"/>
                  </a:cubicBezTo>
                  <a:cubicBezTo>
                    <a:pt x="-20234" y="1754807"/>
                    <a:pt x="22747" y="1636068"/>
                    <a:pt x="0" y="1415464"/>
                  </a:cubicBezTo>
                  <a:cubicBezTo>
                    <a:pt x="-22747" y="1194860"/>
                    <a:pt x="49140" y="1114609"/>
                    <a:pt x="0" y="969496"/>
                  </a:cubicBezTo>
                  <a:cubicBezTo>
                    <a:pt x="-49140" y="824383"/>
                    <a:pt x="1388" y="737656"/>
                    <a:pt x="0" y="523528"/>
                  </a:cubicBezTo>
                  <a:cubicBezTo>
                    <a:pt x="-1388" y="309400"/>
                    <a:pt x="44669" y="145357"/>
                    <a:pt x="0" y="0"/>
                  </a:cubicBezTo>
                  <a:close/>
                </a:path>
                <a:path w="2983583" h="1938992" stroke="0" extrusionOk="0">
                  <a:moveTo>
                    <a:pt x="0" y="0"/>
                  </a:moveTo>
                  <a:cubicBezTo>
                    <a:pt x="217833" y="-73492"/>
                    <a:pt x="356271" y="39856"/>
                    <a:pt x="626552" y="0"/>
                  </a:cubicBezTo>
                  <a:cubicBezTo>
                    <a:pt x="896833" y="-39856"/>
                    <a:pt x="1003680" y="53218"/>
                    <a:pt x="1193433" y="0"/>
                  </a:cubicBezTo>
                  <a:cubicBezTo>
                    <a:pt x="1383186" y="-53218"/>
                    <a:pt x="1708416" y="77671"/>
                    <a:pt x="1849821" y="0"/>
                  </a:cubicBezTo>
                  <a:cubicBezTo>
                    <a:pt x="1991226" y="-77671"/>
                    <a:pt x="2245920" y="12720"/>
                    <a:pt x="2357031" y="0"/>
                  </a:cubicBezTo>
                  <a:cubicBezTo>
                    <a:pt x="2468142" y="-12720"/>
                    <a:pt x="2849336" y="20396"/>
                    <a:pt x="2983583" y="0"/>
                  </a:cubicBezTo>
                  <a:cubicBezTo>
                    <a:pt x="3043675" y="153510"/>
                    <a:pt x="2939534" y="344827"/>
                    <a:pt x="2983583" y="523528"/>
                  </a:cubicBezTo>
                  <a:cubicBezTo>
                    <a:pt x="3027632" y="702229"/>
                    <a:pt x="2933912" y="806077"/>
                    <a:pt x="2983583" y="988886"/>
                  </a:cubicBezTo>
                  <a:cubicBezTo>
                    <a:pt x="3033254" y="1171695"/>
                    <a:pt x="2932202" y="1269458"/>
                    <a:pt x="2983583" y="1493024"/>
                  </a:cubicBezTo>
                  <a:cubicBezTo>
                    <a:pt x="3034964" y="1716590"/>
                    <a:pt x="2978501" y="1843677"/>
                    <a:pt x="2983583" y="1938992"/>
                  </a:cubicBezTo>
                  <a:cubicBezTo>
                    <a:pt x="2864734" y="1980018"/>
                    <a:pt x="2604866" y="1887831"/>
                    <a:pt x="2446538" y="1938992"/>
                  </a:cubicBezTo>
                  <a:cubicBezTo>
                    <a:pt x="2288210" y="1990153"/>
                    <a:pt x="2177882" y="1888605"/>
                    <a:pt x="1909493" y="1938992"/>
                  </a:cubicBezTo>
                  <a:cubicBezTo>
                    <a:pt x="1641105" y="1989379"/>
                    <a:pt x="1498739" y="1913227"/>
                    <a:pt x="1312777" y="1938992"/>
                  </a:cubicBezTo>
                  <a:cubicBezTo>
                    <a:pt x="1126815" y="1964757"/>
                    <a:pt x="881882" y="1892233"/>
                    <a:pt x="716060" y="1938992"/>
                  </a:cubicBezTo>
                  <a:cubicBezTo>
                    <a:pt x="550238" y="1985751"/>
                    <a:pt x="239449" y="1880590"/>
                    <a:pt x="0" y="1938992"/>
                  </a:cubicBezTo>
                  <a:cubicBezTo>
                    <a:pt x="-47586" y="1724489"/>
                    <a:pt x="42800" y="1684425"/>
                    <a:pt x="0" y="1473634"/>
                  </a:cubicBezTo>
                  <a:cubicBezTo>
                    <a:pt x="-42800" y="1262843"/>
                    <a:pt x="48772" y="1191940"/>
                    <a:pt x="0" y="1008276"/>
                  </a:cubicBezTo>
                  <a:cubicBezTo>
                    <a:pt x="-48772" y="824612"/>
                    <a:pt x="19332" y="760506"/>
                    <a:pt x="0" y="542918"/>
                  </a:cubicBezTo>
                  <a:cubicBezTo>
                    <a:pt x="-19332" y="325330"/>
                    <a:pt x="57979" y="200358"/>
                    <a:pt x="0" y="0"/>
                  </a:cubicBezTo>
                  <a:close/>
                </a:path>
              </a:pathLst>
            </a:custGeom>
            <a:blipFill>
              <a:blip r:embed="rId4"/>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200" b="1" dirty="0">
                  <a:latin typeface="Titillium Web" panose="00000400000000000000" pitchFamily="2" charset="0"/>
                </a:rPr>
                <a:t>5:</a:t>
              </a:r>
              <a:r>
                <a:rPr lang="en-GB" sz="1200" dirty="0">
                  <a:latin typeface="Titillium Web" panose="00000400000000000000" pitchFamily="2" charset="0"/>
                </a:rPr>
                <a:t> Proportion of population using safely managed drinking water services; </a:t>
              </a:r>
            </a:p>
            <a:p>
              <a:endParaRPr lang="en-GB" sz="1200" dirty="0">
                <a:latin typeface="Titillium Web" panose="00000400000000000000" pitchFamily="2" charset="0"/>
              </a:endParaRPr>
            </a:p>
            <a:p>
              <a:r>
                <a:rPr lang="en-GB" sz="1200" b="1" dirty="0">
                  <a:latin typeface="Titillium Web" panose="00000400000000000000" pitchFamily="2" charset="0"/>
                </a:rPr>
                <a:t>6:</a:t>
              </a:r>
              <a:r>
                <a:rPr lang="en-GB" sz="1200" dirty="0">
                  <a:latin typeface="Titillium Web" panose="00000400000000000000" pitchFamily="2" charset="0"/>
                </a:rPr>
                <a:t> Proportion of population using safely managed sanitation services; </a:t>
              </a:r>
            </a:p>
            <a:p>
              <a:endParaRPr lang="en-GB" sz="1200" dirty="0">
                <a:latin typeface="Titillium Web" panose="00000400000000000000" pitchFamily="2" charset="0"/>
              </a:endParaRPr>
            </a:p>
            <a:p>
              <a:r>
                <a:rPr lang="en-GB" sz="1200" b="1" dirty="0">
                  <a:latin typeface="Titillium Web" panose="00000400000000000000" pitchFamily="2" charset="0"/>
                </a:rPr>
                <a:t>18:</a:t>
              </a:r>
              <a:r>
                <a:rPr lang="en-GB" sz="1200" dirty="0">
                  <a:latin typeface="Titillium Web" panose="00000400000000000000" pitchFamily="2" charset="0"/>
                </a:rPr>
                <a:t> Proportion of municipal solid waste collected and managed in controlled facilities out of total Municipal Solid Waste generated by cities.</a:t>
              </a:r>
            </a:p>
          </p:txBody>
        </p:sp>
        <p:grpSp>
          <p:nvGrpSpPr>
            <p:cNvPr id="20" name="Group 19">
              <a:extLst>
                <a:ext uri="{FF2B5EF4-FFF2-40B4-BE49-F238E27FC236}">
                  <a16:creationId xmlns:a16="http://schemas.microsoft.com/office/drawing/2014/main" id="{7AE3B839-8B22-4544-A509-4524F7D70AC9}"/>
                </a:ext>
              </a:extLst>
            </p:cNvPr>
            <p:cNvGrpSpPr/>
            <p:nvPr/>
          </p:nvGrpSpPr>
          <p:grpSpPr>
            <a:xfrm>
              <a:off x="5238755" y="2342540"/>
              <a:ext cx="3667346" cy="1090755"/>
              <a:chOff x="5238755" y="4618052"/>
              <a:chExt cx="3667346" cy="1090755"/>
            </a:xfrm>
          </p:grpSpPr>
          <p:cxnSp>
            <p:nvCxnSpPr>
              <p:cNvPr id="15" name="Straight Connector 14">
                <a:extLst>
                  <a:ext uri="{FF2B5EF4-FFF2-40B4-BE49-F238E27FC236}">
                    <a16:creationId xmlns:a16="http://schemas.microsoft.com/office/drawing/2014/main" id="{2E2F8961-82A2-4831-843F-456A81FF2398}"/>
                  </a:ext>
                </a:extLst>
              </p:cNvPr>
              <p:cNvCxnSpPr>
                <a:cxnSpLocks/>
              </p:cNvCxnSpPr>
              <p:nvPr/>
            </p:nvCxnSpPr>
            <p:spPr>
              <a:xfrm flipV="1">
                <a:off x="7619998" y="4960953"/>
                <a:ext cx="1286103" cy="1"/>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D195F08-5C64-4109-994E-D41EA30C962F}"/>
                  </a:ext>
                </a:extLst>
              </p:cNvPr>
              <p:cNvSpPr/>
              <p:nvPr/>
            </p:nvSpPr>
            <p:spPr>
              <a:xfrm>
                <a:off x="5238755" y="4618052"/>
                <a:ext cx="2381243" cy="1090755"/>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22" name="Straight Connector 21">
            <a:extLst>
              <a:ext uri="{FF2B5EF4-FFF2-40B4-BE49-F238E27FC236}">
                <a16:creationId xmlns:a16="http://schemas.microsoft.com/office/drawing/2014/main" id="{201260ED-95DE-41DD-B644-A06DDEEE273F}"/>
              </a:ext>
            </a:extLst>
          </p:cNvPr>
          <p:cNvCxnSpPr>
            <a:stCxn id="3" idx="6"/>
            <a:endCxn id="6" idx="1"/>
          </p:cNvCxnSpPr>
          <p:nvPr/>
        </p:nvCxnSpPr>
        <p:spPr>
          <a:xfrm flipV="1">
            <a:off x="2306445" y="3428999"/>
            <a:ext cx="456036" cy="1"/>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9395244-BDB3-4339-935A-FE28088C6797}"/>
              </a:ext>
            </a:extLst>
          </p:cNvPr>
          <p:cNvCxnSpPr>
            <a:cxnSpLocks/>
            <a:stCxn id="6" idx="3"/>
          </p:cNvCxnSpPr>
          <p:nvPr/>
        </p:nvCxnSpPr>
        <p:spPr>
          <a:xfrm>
            <a:off x="4688605" y="3428999"/>
            <a:ext cx="423200" cy="0"/>
          </a:xfrm>
          <a:prstGeom prst="line">
            <a:avLst/>
          </a:prstGeom>
          <a:ln w="25400" cap="rnd">
            <a:solidFill>
              <a:schemeClr val="accent5">
                <a:lumMod val="50000"/>
              </a:schemeClr>
            </a:solidFill>
            <a:prstDash val="sysDash"/>
            <a:round/>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B457D48-8F65-4A1E-9508-579068795FD4}"/>
              </a:ext>
            </a:extLst>
          </p:cNvPr>
          <p:cNvCxnSpPr>
            <a:cxnSpLocks/>
          </p:cNvCxnSpPr>
          <p:nvPr/>
        </p:nvCxnSpPr>
        <p:spPr>
          <a:xfrm>
            <a:off x="5111805" y="187959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39ADA5-5C72-4372-A80D-CF68E31A0EB7}"/>
              </a:ext>
            </a:extLst>
          </p:cNvPr>
          <p:cNvCxnSpPr>
            <a:cxnSpLocks/>
          </p:cNvCxnSpPr>
          <p:nvPr/>
        </p:nvCxnSpPr>
        <p:spPr>
          <a:xfrm>
            <a:off x="5127988" y="294004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2443FCD-8EFC-4DF0-B6A3-211C3AF03817}"/>
              </a:ext>
            </a:extLst>
          </p:cNvPr>
          <p:cNvCxnSpPr>
            <a:cxnSpLocks/>
          </p:cNvCxnSpPr>
          <p:nvPr/>
        </p:nvCxnSpPr>
        <p:spPr>
          <a:xfrm>
            <a:off x="5111805" y="401319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A05951B-1396-4E8F-B68F-F86DE079340C}"/>
              </a:ext>
            </a:extLst>
          </p:cNvPr>
          <p:cNvCxnSpPr>
            <a:cxnSpLocks/>
          </p:cNvCxnSpPr>
          <p:nvPr/>
        </p:nvCxnSpPr>
        <p:spPr>
          <a:xfrm>
            <a:off x="5111805" y="5119924"/>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9709A31-607A-40F3-BF57-BAD0CD2C9DB7}"/>
              </a:ext>
            </a:extLst>
          </p:cNvPr>
          <p:cNvCxnSpPr/>
          <p:nvPr/>
        </p:nvCxnSpPr>
        <p:spPr>
          <a:xfrm>
            <a:off x="5111805" y="1879599"/>
            <a:ext cx="0" cy="3240325"/>
          </a:xfrm>
          <a:prstGeom prst="line">
            <a:avLst/>
          </a:prstGeom>
          <a:ln w="25400" cap="rnd">
            <a:solidFill>
              <a:schemeClr val="accent5">
                <a:lumMod val="50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13" name="Footer Placeholder 12">
            <a:extLst>
              <a:ext uri="{FF2B5EF4-FFF2-40B4-BE49-F238E27FC236}">
                <a16:creationId xmlns:a16="http://schemas.microsoft.com/office/drawing/2014/main" id="{F289EA20-E7F9-4BC1-B5B3-693D0E900A27}"/>
              </a:ext>
            </a:extLst>
          </p:cNvPr>
          <p:cNvSpPr>
            <a:spLocks noGrp="1"/>
          </p:cNvSpPr>
          <p:nvPr>
            <p:ph type="ftr" sz="quarter" idx="11"/>
          </p:nvPr>
        </p:nvSpPr>
        <p:spPr/>
        <p:txBody>
          <a:bodyPr/>
          <a:lstStyle/>
          <a:p>
            <a:fld id="{76E68FEC-0B91-4864-98E9-BE73E0E4F43F}" type="slidenum">
              <a:rPr lang="en-US" smtClean="0"/>
              <a:t>6</a:t>
            </a:fld>
            <a:endParaRPr lang="en-US" dirty="0"/>
          </a:p>
        </p:txBody>
      </p:sp>
      <p:sp>
        <p:nvSpPr>
          <p:cNvPr id="24" name="TextBox 23">
            <a:extLst>
              <a:ext uri="{FF2B5EF4-FFF2-40B4-BE49-F238E27FC236}">
                <a16:creationId xmlns:a16="http://schemas.microsoft.com/office/drawing/2014/main" id="{A6210189-37D2-41E1-97F4-5FDBA9C8BD6B}"/>
              </a:ext>
            </a:extLst>
          </p:cNvPr>
          <p:cNvSpPr txBox="1"/>
          <p:nvPr/>
        </p:nvSpPr>
        <p:spPr>
          <a:xfrm>
            <a:off x="9016867" y="2816274"/>
            <a:ext cx="2983583" cy="461665"/>
          </a:xfrm>
          <a:custGeom>
            <a:avLst/>
            <a:gdLst>
              <a:gd name="connsiteX0" fmla="*/ 0 w 2983583"/>
              <a:gd name="connsiteY0" fmla="*/ 0 h 461665"/>
              <a:gd name="connsiteX1" fmla="*/ 507209 w 2983583"/>
              <a:gd name="connsiteY1" fmla="*/ 0 h 461665"/>
              <a:gd name="connsiteX2" fmla="*/ 1044254 w 2983583"/>
              <a:gd name="connsiteY2" fmla="*/ 0 h 461665"/>
              <a:gd name="connsiteX3" fmla="*/ 1670806 w 2983583"/>
              <a:gd name="connsiteY3" fmla="*/ 0 h 461665"/>
              <a:gd name="connsiteX4" fmla="*/ 2297359 w 2983583"/>
              <a:gd name="connsiteY4" fmla="*/ 0 h 461665"/>
              <a:gd name="connsiteX5" fmla="*/ 2983583 w 2983583"/>
              <a:gd name="connsiteY5" fmla="*/ 0 h 461665"/>
              <a:gd name="connsiteX6" fmla="*/ 2983583 w 2983583"/>
              <a:gd name="connsiteY6" fmla="*/ 461665 h 461665"/>
              <a:gd name="connsiteX7" fmla="*/ 2446538 w 2983583"/>
              <a:gd name="connsiteY7" fmla="*/ 461665 h 461665"/>
              <a:gd name="connsiteX8" fmla="*/ 1939329 w 2983583"/>
              <a:gd name="connsiteY8" fmla="*/ 461665 h 461665"/>
              <a:gd name="connsiteX9" fmla="*/ 1372448 w 2983583"/>
              <a:gd name="connsiteY9" fmla="*/ 461665 h 461665"/>
              <a:gd name="connsiteX10" fmla="*/ 775732 w 2983583"/>
              <a:gd name="connsiteY10" fmla="*/ 461665 h 461665"/>
              <a:gd name="connsiteX11" fmla="*/ 0 w 2983583"/>
              <a:gd name="connsiteY11" fmla="*/ 461665 h 461665"/>
              <a:gd name="connsiteX12" fmla="*/ 0 w 2983583"/>
              <a:gd name="connsiteY12"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3583" h="461665" fill="none" extrusionOk="0">
                <a:moveTo>
                  <a:pt x="0" y="0"/>
                </a:moveTo>
                <a:cubicBezTo>
                  <a:pt x="106980" y="-28217"/>
                  <a:pt x="304928" y="57866"/>
                  <a:pt x="507209" y="0"/>
                </a:cubicBezTo>
                <a:cubicBezTo>
                  <a:pt x="709490" y="-57866"/>
                  <a:pt x="855308" y="62799"/>
                  <a:pt x="1044254" y="0"/>
                </a:cubicBezTo>
                <a:cubicBezTo>
                  <a:pt x="1233201" y="-62799"/>
                  <a:pt x="1385705" y="5827"/>
                  <a:pt x="1670806" y="0"/>
                </a:cubicBezTo>
                <a:cubicBezTo>
                  <a:pt x="1955907" y="-5827"/>
                  <a:pt x="2122978" y="74726"/>
                  <a:pt x="2297359" y="0"/>
                </a:cubicBezTo>
                <a:cubicBezTo>
                  <a:pt x="2471740" y="-74726"/>
                  <a:pt x="2733895" y="24852"/>
                  <a:pt x="2983583" y="0"/>
                </a:cubicBezTo>
                <a:cubicBezTo>
                  <a:pt x="3031580" y="94054"/>
                  <a:pt x="2968447" y="232511"/>
                  <a:pt x="2983583" y="461665"/>
                </a:cubicBezTo>
                <a:cubicBezTo>
                  <a:pt x="2721204" y="525386"/>
                  <a:pt x="2645875" y="404349"/>
                  <a:pt x="2446538" y="461665"/>
                </a:cubicBezTo>
                <a:cubicBezTo>
                  <a:pt x="2247202" y="518981"/>
                  <a:pt x="2048488" y="419876"/>
                  <a:pt x="1939329" y="461665"/>
                </a:cubicBezTo>
                <a:cubicBezTo>
                  <a:pt x="1830170" y="503454"/>
                  <a:pt x="1540843" y="446733"/>
                  <a:pt x="1372448" y="461665"/>
                </a:cubicBezTo>
                <a:cubicBezTo>
                  <a:pt x="1204053" y="476597"/>
                  <a:pt x="933825" y="446934"/>
                  <a:pt x="775732" y="461665"/>
                </a:cubicBezTo>
                <a:cubicBezTo>
                  <a:pt x="617639" y="476396"/>
                  <a:pt x="379197" y="453242"/>
                  <a:pt x="0" y="461665"/>
                </a:cubicBezTo>
                <a:cubicBezTo>
                  <a:pt x="-49436" y="333238"/>
                  <a:pt x="44787" y="184118"/>
                  <a:pt x="0" y="0"/>
                </a:cubicBezTo>
                <a:close/>
              </a:path>
              <a:path w="2983583" h="461665" stroke="0" extrusionOk="0">
                <a:moveTo>
                  <a:pt x="0" y="0"/>
                </a:moveTo>
                <a:cubicBezTo>
                  <a:pt x="217833" y="-73492"/>
                  <a:pt x="356271" y="39856"/>
                  <a:pt x="626552" y="0"/>
                </a:cubicBezTo>
                <a:cubicBezTo>
                  <a:pt x="896833" y="-39856"/>
                  <a:pt x="1003680" y="53218"/>
                  <a:pt x="1193433" y="0"/>
                </a:cubicBezTo>
                <a:cubicBezTo>
                  <a:pt x="1383186" y="-53218"/>
                  <a:pt x="1708416" y="77671"/>
                  <a:pt x="1849821" y="0"/>
                </a:cubicBezTo>
                <a:cubicBezTo>
                  <a:pt x="1991226" y="-77671"/>
                  <a:pt x="2245920" y="12720"/>
                  <a:pt x="2357031" y="0"/>
                </a:cubicBezTo>
                <a:cubicBezTo>
                  <a:pt x="2468142" y="-12720"/>
                  <a:pt x="2849336" y="20396"/>
                  <a:pt x="2983583" y="0"/>
                </a:cubicBezTo>
                <a:cubicBezTo>
                  <a:pt x="3004099" y="191548"/>
                  <a:pt x="2937154" y="349805"/>
                  <a:pt x="2983583" y="461665"/>
                </a:cubicBezTo>
                <a:cubicBezTo>
                  <a:pt x="2799678" y="516748"/>
                  <a:pt x="2553827" y="418592"/>
                  <a:pt x="2416702" y="461665"/>
                </a:cubicBezTo>
                <a:cubicBezTo>
                  <a:pt x="2279577" y="504738"/>
                  <a:pt x="2014510" y="403287"/>
                  <a:pt x="1849821" y="461665"/>
                </a:cubicBezTo>
                <a:cubicBezTo>
                  <a:pt x="1685132" y="520043"/>
                  <a:pt x="1401075" y="421558"/>
                  <a:pt x="1282941" y="461665"/>
                </a:cubicBezTo>
                <a:cubicBezTo>
                  <a:pt x="1164807" y="501772"/>
                  <a:pt x="904224" y="410504"/>
                  <a:pt x="745896" y="461665"/>
                </a:cubicBezTo>
                <a:cubicBezTo>
                  <a:pt x="587568" y="512826"/>
                  <a:pt x="172016" y="390553"/>
                  <a:pt x="0" y="461665"/>
                </a:cubicBezTo>
                <a:cubicBezTo>
                  <a:pt x="-52895" y="252321"/>
                  <a:pt x="22572" y="107884"/>
                  <a:pt x="0" y="0"/>
                </a:cubicBezTo>
                <a:close/>
              </a:path>
            </a:pathLst>
          </a:custGeom>
          <a:blipFill>
            <a:blip r:embed="rId4"/>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200" b="1" dirty="0">
                <a:latin typeface="Titillium Web" panose="00000400000000000000" pitchFamily="2" charset="0"/>
              </a:rPr>
              <a:t>44: </a:t>
            </a:r>
            <a:r>
              <a:rPr lang="en-US" sz="1200" dirty="0">
                <a:latin typeface="Titillium Web" panose="00000400000000000000" pitchFamily="2" charset="0"/>
              </a:rPr>
              <a:t>Percentage of commuters using public transport</a:t>
            </a:r>
          </a:p>
        </p:txBody>
      </p:sp>
      <p:sp>
        <p:nvSpPr>
          <p:cNvPr id="25" name="TextBox 24">
            <a:extLst>
              <a:ext uri="{FF2B5EF4-FFF2-40B4-BE49-F238E27FC236}">
                <a16:creationId xmlns:a16="http://schemas.microsoft.com/office/drawing/2014/main" id="{317B7BD1-09B0-4810-A806-9EEC106CC2C6}"/>
              </a:ext>
            </a:extLst>
          </p:cNvPr>
          <p:cNvSpPr txBox="1"/>
          <p:nvPr/>
        </p:nvSpPr>
        <p:spPr>
          <a:xfrm>
            <a:off x="8899828" y="3895288"/>
            <a:ext cx="2983583" cy="523220"/>
          </a:xfrm>
          <a:custGeom>
            <a:avLst/>
            <a:gdLst>
              <a:gd name="connsiteX0" fmla="*/ 0 w 2983583"/>
              <a:gd name="connsiteY0" fmla="*/ 0 h 523220"/>
              <a:gd name="connsiteX1" fmla="*/ 507209 w 2983583"/>
              <a:gd name="connsiteY1" fmla="*/ 0 h 523220"/>
              <a:gd name="connsiteX2" fmla="*/ 1044254 w 2983583"/>
              <a:gd name="connsiteY2" fmla="*/ 0 h 523220"/>
              <a:gd name="connsiteX3" fmla="*/ 1670806 w 2983583"/>
              <a:gd name="connsiteY3" fmla="*/ 0 h 523220"/>
              <a:gd name="connsiteX4" fmla="*/ 2297359 w 2983583"/>
              <a:gd name="connsiteY4" fmla="*/ 0 h 523220"/>
              <a:gd name="connsiteX5" fmla="*/ 2983583 w 2983583"/>
              <a:gd name="connsiteY5" fmla="*/ 0 h 523220"/>
              <a:gd name="connsiteX6" fmla="*/ 2983583 w 2983583"/>
              <a:gd name="connsiteY6" fmla="*/ 523220 h 523220"/>
              <a:gd name="connsiteX7" fmla="*/ 2446538 w 2983583"/>
              <a:gd name="connsiteY7" fmla="*/ 523220 h 523220"/>
              <a:gd name="connsiteX8" fmla="*/ 1939329 w 2983583"/>
              <a:gd name="connsiteY8" fmla="*/ 523220 h 523220"/>
              <a:gd name="connsiteX9" fmla="*/ 1372448 w 2983583"/>
              <a:gd name="connsiteY9" fmla="*/ 523220 h 523220"/>
              <a:gd name="connsiteX10" fmla="*/ 775732 w 2983583"/>
              <a:gd name="connsiteY10" fmla="*/ 523220 h 523220"/>
              <a:gd name="connsiteX11" fmla="*/ 0 w 2983583"/>
              <a:gd name="connsiteY11" fmla="*/ 523220 h 523220"/>
              <a:gd name="connsiteX12" fmla="*/ 0 w 2983583"/>
              <a:gd name="connsiteY1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3583" h="523220" fill="none" extrusionOk="0">
                <a:moveTo>
                  <a:pt x="0" y="0"/>
                </a:moveTo>
                <a:cubicBezTo>
                  <a:pt x="106980" y="-28217"/>
                  <a:pt x="304928" y="57866"/>
                  <a:pt x="507209" y="0"/>
                </a:cubicBezTo>
                <a:cubicBezTo>
                  <a:pt x="709490" y="-57866"/>
                  <a:pt x="855308" y="62799"/>
                  <a:pt x="1044254" y="0"/>
                </a:cubicBezTo>
                <a:cubicBezTo>
                  <a:pt x="1233201" y="-62799"/>
                  <a:pt x="1385705" y="5827"/>
                  <a:pt x="1670806" y="0"/>
                </a:cubicBezTo>
                <a:cubicBezTo>
                  <a:pt x="1955907" y="-5827"/>
                  <a:pt x="2122978" y="74726"/>
                  <a:pt x="2297359" y="0"/>
                </a:cubicBezTo>
                <a:cubicBezTo>
                  <a:pt x="2471740" y="-74726"/>
                  <a:pt x="2733895" y="24852"/>
                  <a:pt x="2983583" y="0"/>
                </a:cubicBezTo>
                <a:cubicBezTo>
                  <a:pt x="2988604" y="200024"/>
                  <a:pt x="2981390" y="416130"/>
                  <a:pt x="2983583" y="523220"/>
                </a:cubicBezTo>
                <a:cubicBezTo>
                  <a:pt x="2721204" y="586941"/>
                  <a:pt x="2645875" y="465904"/>
                  <a:pt x="2446538" y="523220"/>
                </a:cubicBezTo>
                <a:cubicBezTo>
                  <a:pt x="2247202" y="580536"/>
                  <a:pt x="2048488" y="481431"/>
                  <a:pt x="1939329" y="523220"/>
                </a:cubicBezTo>
                <a:cubicBezTo>
                  <a:pt x="1830170" y="565009"/>
                  <a:pt x="1540843" y="508288"/>
                  <a:pt x="1372448" y="523220"/>
                </a:cubicBezTo>
                <a:cubicBezTo>
                  <a:pt x="1204053" y="538152"/>
                  <a:pt x="933825" y="508489"/>
                  <a:pt x="775732" y="523220"/>
                </a:cubicBezTo>
                <a:cubicBezTo>
                  <a:pt x="617639" y="537951"/>
                  <a:pt x="379197" y="514797"/>
                  <a:pt x="0" y="523220"/>
                </a:cubicBezTo>
                <a:cubicBezTo>
                  <a:pt x="-21659" y="280260"/>
                  <a:pt x="57570" y="154326"/>
                  <a:pt x="0" y="0"/>
                </a:cubicBezTo>
                <a:close/>
              </a:path>
              <a:path w="2983583" h="523220" stroke="0" extrusionOk="0">
                <a:moveTo>
                  <a:pt x="0" y="0"/>
                </a:moveTo>
                <a:cubicBezTo>
                  <a:pt x="217833" y="-73492"/>
                  <a:pt x="356271" y="39856"/>
                  <a:pt x="626552" y="0"/>
                </a:cubicBezTo>
                <a:cubicBezTo>
                  <a:pt x="896833" y="-39856"/>
                  <a:pt x="1003680" y="53218"/>
                  <a:pt x="1193433" y="0"/>
                </a:cubicBezTo>
                <a:cubicBezTo>
                  <a:pt x="1383186" y="-53218"/>
                  <a:pt x="1708416" y="77671"/>
                  <a:pt x="1849821" y="0"/>
                </a:cubicBezTo>
                <a:cubicBezTo>
                  <a:pt x="1991226" y="-77671"/>
                  <a:pt x="2245920" y="12720"/>
                  <a:pt x="2357031" y="0"/>
                </a:cubicBezTo>
                <a:cubicBezTo>
                  <a:pt x="2468142" y="-12720"/>
                  <a:pt x="2849336" y="20396"/>
                  <a:pt x="2983583" y="0"/>
                </a:cubicBezTo>
                <a:cubicBezTo>
                  <a:pt x="2995096" y="107331"/>
                  <a:pt x="2976597" y="374200"/>
                  <a:pt x="2983583" y="523220"/>
                </a:cubicBezTo>
                <a:cubicBezTo>
                  <a:pt x="2799678" y="578303"/>
                  <a:pt x="2553827" y="480147"/>
                  <a:pt x="2416702" y="523220"/>
                </a:cubicBezTo>
                <a:cubicBezTo>
                  <a:pt x="2279577" y="566293"/>
                  <a:pt x="2014510" y="464842"/>
                  <a:pt x="1849821" y="523220"/>
                </a:cubicBezTo>
                <a:cubicBezTo>
                  <a:pt x="1685132" y="581598"/>
                  <a:pt x="1401075" y="483113"/>
                  <a:pt x="1282941" y="523220"/>
                </a:cubicBezTo>
                <a:cubicBezTo>
                  <a:pt x="1164807" y="563327"/>
                  <a:pt x="904224" y="472059"/>
                  <a:pt x="745896" y="523220"/>
                </a:cubicBezTo>
                <a:cubicBezTo>
                  <a:pt x="587568" y="574381"/>
                  <a:pt x="172016" y="452108"/>
                  <a:pt x="0" y="523220"/>
                </a:cubicBezTo>
                <a:cubicBezTo>
                  <a:pt x="-48238" y="355848"/>
                  <a:pt x="15189" y="218710"/>
                  <a:pt x="0" y="0"/>
                </a:cubicBezTo>
                <a:close/>
              </a:path>
            </a:pathLst>
          </a:custGeom>
          <a:blipFill>
            <a:blip r:embed="rId4"/>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200" b="1" dirty="0">
                <a:latin typeface="Titillium Web" panose="00000400000000000000" pitchFamily="2" charset="0"/>
              </a:rPr>
              <a:t>7: </a:t>
            </a:r>
            <a:r>
              <a:rPr lang="en-GB" sz="1200" dirty="0">
                <a:latin typeface="Titillium Web" panose="00000400000000000000" pitchFamily="2" charset="0"/>
              </a:rPr>
              <a:t>Renewable energy share in the total final energy consumption</a:t>
            </a:r>
            <a:r>
              <a:rPr lang="en-GB" sz="1600" dirty="0">
                <a:latin typeface="Titillium Web" panose="00000400000000000000" pitchFamily="2" charset="0"/>
              </a:rPr>
              <a:t>	</a:t>
            </a:r>
            <a:endParaRPr lang="en-US" sz="1600" dirty="0">
              <a:latin typeface="Titillium Web" panose="00000400000000000000" pitchFamily="2" charset="0"/>
            </a:endParaRPr>
          </a:p>
        </p:txBody>
      </p:sp>
      <p:sp>
        <p:nvSpPr>
          <p:cNvPr id="26" name="TextBox 25">
            <a:extLst>
              <a:ext uri="{FF2B5EF4-FFF2-40B4-BE49-F238E27FC236}">
                <a16:creationId xmlns:a16="http://schemas.microsoft.com/office/drawing/2014/main" id="{A50F0B5D-4D6F-4AD3-B875-C20FD36F778D}"/>
              </a:ext>
            </a:extLst>
          </p:cNvPr>
          <p:cNvSpPr txBox="1"/>
          <p:nvPr/>
        </p:nvSpPr>
        <p:spPr>
          <a:xfrm>
            <a:off x="8937900" y="5391654"/>
            <a:ext cx="2983583" cy="461665"/>
          </a:xfrm>
          <a:custGeom>
            <a:avLst/>
            <a:gdLst>
              <a:gd name="connsiteX0" fmla="*/ 0 w 2983583"/>
              <a:gd name="connsiteY0" fmla="*/ 0 h 461665"/>
              <a:gd name="connsiteX1" fmla="*/ 507209 w 2983583"/>
              <a:gd name="connsiteY1" fmla="*/ 0 h 461665"/>
              <a:gd name="connsiteX2" fmla="*/ 1044254 w 2983583"/>
              <a:gd name="connsiteY2" fmla="*/ 0 h 461665"/>
              <a:gd name="connsiteX3" fmla="*/ 1670806 w 2983583"/>
              <a:gd name="connsiteY3" fmla="*/ 0 h 461665"/>
              <a:gd name="connsiteX4" fmla="*/ 2297359 w 2983583"/>
              <a:gd name="connsiteY4" fmla="*/ 0 h 461665"/>
              <a:gd name="connsiteX5" fmla="*/ 2983583 w 2983583"/>
              <a:gd name="connsiteY5" fmla="*/ 0 h 461665"/>
              <a:gd name="connsiteX6" fmla="*/ 2983583 w 2983583"/>
              <a:gd name="connsiteY6" fmla="*/ 461665 h 461665"/>
              <a:gd name="connsiteX7" fmla="*/ 2446538 w 2983583"/>
              <a:gd name="connsiteY7" fmla="*/ 461665 h 461665"/>
              <a:gd name="connsiteX8" fmla="*/ 1939329 w 2983583"/>
              <a:gd name="connsiteY8" fmla="*/ 461665 h 461665"/>
              <a:gd name="connsiteX9" fmla="*/ 1372448 w 2983583"/>
              <a:gd name="connsiteY9" fmla="*/ 461665 h 461665"/>
              <a:gd name="connsiteX10" fmla="*/ 775732 w 2983583"/>
              <a:gd name="connsiteY10" fmla="*/ 461665 h 461665"/>
              <a:gd name="connsiteX11" fmla="*/ 0 w 2983583"/>
              <a:gd name="connsiteY11" fmla="*/ 461665 h 461665"/>
              <a:gd name="connsiteX12" fmla="*/ 0 w 2983583"/>
              <a:gd name="connsiteY12"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3583" h="461665" fill="none" extrusionOk="0">
                <a:moveTo>
                  <a:pt x="0" y="0"/>
                </a:moveTo>
                <a:cubicBezTo>
                  <a:pt x="106980" y="-28217"/>
                  <a:pt x="304928" y="57866"/>
                  <a:pt x="507209" y="0"/>
                </a:cubicBezTo>
                <a:cubicBezTo>
                  <a:pt x="709490" y="-57866"/>
                  <a:pt x="855308" y="62799"/>
                  <a:pt x="1044254" y="0"/>
                </a:cubicBezTo>
                <a:cubicBezTo>
                  <a:pt x="1233201" y="-62799"/>
                  <a:pt x="1385705" y="5827"/>
                  <a:pt x="1670806" y="0"/>
                </a:cubicBezTo>
                <a:cubicBezTo>
                  <a:pt x="1955907" y="-5827"/>
                  <a:pt x="2122978" y="74726"/>
                  <a:pt x="2297359" y="0"/>
                </a:cubicBezTo>
                <a:cubicBezTo>
                  <a:pt x="2471740" y="-74726"/>
                  <a:pt x="2733895" y="24852"/>
                  <a:pt x="2983583" y="0"/>
                </a:cubicBezTo>
                <a:cubicBezTo>
                  <a:pt x="3031580" y="94054"/>
                  <a:pt x="2968447" y="232511"/>
                  <a:pt x="2983583" y="461665"/>
                </a:cubicBezTo>
                <a:cubicBezTo>
                  <a:pt x="2721204" y="525386"/>
                  <a:pt x="2645875" y="404349"/>
                  <a:pt x="2446538" y="461665"/>
                </a:cubicBezTo>
                <a:cubicBezTo>
                  <a:pt x="2247202" y="518981"/>
                  <a:pt x="2048488" y="419876"/>
                  <a:pt x="1939329" y="461665"/>
                </a:cubicBezTo>
                <a:cubicBezTo>
                  <a:pt x="1830170" y="503454"/>
                  <a:pt x="1540843" y="446733"/>
                  <a:pt x="1372448" y="461665"/>
                </a:cubicBezTo>
                <a:cubicBezTo>
                  <a:pt x="1204053" y="476597"/>
                  <a:pt x="933825" y="446934"/>
                  <a:pt x="775732" y="461665"/>
                </a:cubicBezTo>
                <a:cubicBezTo>
                  <a:pt x="617639" y="476396"/>
                  <a:pt x="379197" y="453242"/>
                  <a:pt x="0" y="461665"/>
                </a:cubicBezTo>
                <a:cubicBezTo>
                  <a:pt x="-49436" y="333238"/>
                  <a:pt x="44787" y="184118"/>
                  <a:pt x="0" y="0"/>
                </a:cubicBezTo>
                <a:close/>
              </a:path>
              <a:path w="2983583" h="461665" stroke="0" extrusionOk="0">
                <a:moveTo>
                  <a:pt x="0" y="0"/>
                </a:moveTo>
                <a:cubicBezTo>
                  <a:pt x="217833" y="-73492"/>
                  <a:pt x="356271" y="39856"/>
                  <a:pt x="626552" y="0"/>
                </a:cubicBezTo>
                <a:cubicBezTo>
                  <a:pt x="896833" y="-39856"/>
                  <a:pt x="1003680" y="53218"/>
                  <a:pt x="1193433" y="0"/>
                </a:cubicBezTo>
                <a:cubicBezTo>
                  <a:pt x="1383186" y="-53218"/>
                  <a:pt x="1708416" y="77671"/>
                  <a:pt x="1849821" y="0"/>
                </a:cubicBezTo>
                <a:cubicBezTo>
                  <a:pt x="1991226" y="-77671"/>
                  <a:pt x="2245920" y="12720"/>
                  <a:pt x="2357031" y="0"/>
                </a:cubicBezTo>
                <a:cubicBezTo>
                  <a:pt x="2468142" y="-12720"/>
                  <a:pt x="2849336" y="20396"/>
                  <a:pt x="2983583" y="0"/>
                </a:cubicBezTo>
                <a:cubicBezTo>
                  <a:pt x="3004099" y="191548"/>
                  <a:pt x="2937154" y="349805"/>
                  <a:pt x="2983583" y="461665"/>
                </a:cubicBezTo>
                <a:cubicBezTo>
                  <a:pt x="2799678" y="516748"/>
                  <a:pt x="2553827" y="418592"/>
                  <a:pt x="2416702" y="461665"/>
                </a:cubicBezTo>
                <a:cubicBezTo>
                  <a:pt x="2279577" y="504738"/>
                  <a:pt x="2014510" y="403287"/>
                  <a:pt x="1849821" y="461665"/>
                </a:cubicBezTo>
                <a:cubicBezTo>
                  <a:pt x="1685132" y="520043"/>
                  <a:pt x="1401075" y="421558"/>
                  <a:pt x="1282941" y="461665"/>
                </a:cubicBezTo>
                <a:cubicBezTo>
                  <a:pt x="1164807" y="501772"/>
                  <a:pt x="904224" y="410504"/>
                  <a:pt x="745896" y="461665"/>
                </a:cubicBezTo>
                <a:cubicBezTo>
                  <a:pt x="587568" y="512826"/>
                  <a:pt x="172016" y="390553"/>
                  <a:pt x="0" y="461665"/>
                </a:cubicBezTo>
                <a:cubicBezTo>
                  <a:pt x="-52895" y="252321"/>
                  <a:pt x="22572" y="107884"/>
                  <a:pt x="0" y="0"/>
                </a:cubicBezTo>
                <a:close/>
              </a:path>
            </a:pathLst>
          </a:custGeom>
          <a:blipFill>
            <a:blip r:embed="rId4"/>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200" b="1" dirty="0">
                <a:latin typeface="Titillium Web" panose="00000400000000000000" pitchFamily="2" charset="0"/>
              </a:rPr>
              <a:t>25: </a:t>
            </a:r>
            <a:r>
              <a:rPr lang="en-GB" sz="1200" dirty="0">
                <a:latin typeface="Titillium Web" panose="00000400000000000000" pitchFamily="2" charset="0"/>
              </a:rPr>
              <a:t>Fixed Internet broadband subscriptions per 100 inhabitants, by speed</a:t>
            </a:r>
            <a:endParaRPr lang="en-US" sz="1200" dirty="0">
              <a:latin typeface="Titillium Web" panose="00000400000000000000" pitchFamily="2" charset="0"/>
            </a:endParaRPr>
          </a:p>
        </p:txBody>
      </p:sp>
      <p:cxnSp>
        <p:nvCxnSpPr>
          <p:cNvPr id="28" name="Straight Connector 27">
            <a:extLst>
              <a:ext uri="{FF2B5EF4-FFF2-40B4-BE49-F238E27FC236}">
                <a16:creationId xmlns:a16="http://schemas.microsoft.com/office/drawing/2014/main" id="{6D5DB072-6D43-4F7B-9BEA-3243F4F151D5}"/>
              </a:ext>
            </a:extLst>
          </p:cNvPr>
          <p:cNvCxnSpPr>
            <a:cxnSpLocks/>
            <a:endCxn id="26" idx="1"/>
          </p:cNvCxnSpPr>
          <p:nvPr/>
        </p:nvCxnSpPr>
        <p:spPr>
          <a:xfrm>
            <a:off x="7779663" y="5581612"/>
            <a:ext cx="1158237" cy="40875"/>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AB4809D-2A39-4A54-99EA-54C54490FAC8}"/>
              </a:ext>
            </a:extLst>
          </p:cNvPr>
          <p:cNvCxnSpPr>
            <a:cxnSpLocks/>
          </p:cNvCxnSpPr>
          <p:nvPr/>
        </p:nvCxnSpPr>
        <p:spPr>
          <a:xfrm>
            <a:off x="7779663" y="3883396"/>
            <a:ext cx="1088037" cy="46797"/>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E45E145-5255-4862-9D9C-A954E1A00A06}"/>
              </a:ext>
            </a:extLst>
          </p:cNvPr>
          <p:cNvCxnSpPr>
            <a:cxnSpLocks/>
          </p:cNvCxnSpPr>
          <p:nvPr/>
        </p:nvCxnSpPr>
        <p:spPr>
          <a:xfrm flipV="1">
            <a:off x="7727997" y="2927807"/>
            <a:ext cx="1286103" cy="1"/>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6000C54E-7470-4436-B401-CDE8A36C2334}"/>
              </a:ext>
            </a:extLst>
          </p:cNvPr>
          <p:cNvSpPr/>
          <p:nvPr/>
        </p:nvSpPr>
        <p:spPr>
          <a:xfrm>
            <a:off x="5346754" y="2377142"/>
            <a:ext cx="2381243" cy="1090755"/>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00F0B2E8-1CBE-489C-B420-D309B5BEF491}"/>
              </a:ext>
            </a:extLst>
          </p:cNvPr>
          <p:cNvSpPr/>
          <p:nvPr/>
        </p:nvSpPr>
        <p:spPr>
          <a:xfrm>
            <a:off x="5366291" y="3608400"/>
            <a:ext cx="2381243" cy="964178"/>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B21F6C9-C92C-4FD5-978F-39EDEC56AFF7}"/>
              </a:ext>
            </a:extLst>
          </p:cNvPr>
          <p:cNvSpPr/>
          <p:nvPr/>
        </p:nvSpPr>
        <p:spPr>
          <a:xfrm>
            <a:off x="5366291" y="4713726"/>
            <a:ext cx="2381243" cy="1412013"/>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449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0A1CA21-DB7B-493A-8991-BBCF6EBC068B}"/>
              </a:ext>
            </a:extLst>
          </p:cNvPr>
          <p:cNvSpPr/>
          <p:nvPr/>
        </p:nvSpPr>
        <p:spPr>
          <a:xfrm>
            <a:off x="285995" y="2444304"/>
            <a:ext cx="1969390" cy="196939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C19D633-3908-4E57-8551-4A44FBFA929F}"/>
              </a:ext>
            </a:extLst>
          </p:cNvPr>
          <p:cNvSpPr>
            <a:spLocks noGrp="1"/>
          </p:cNvSpPr>
          <p:nvPr>
            <p:ph type="title"/>
          </p:nvPr>
        </p:nvSpPr>
        <p:spPr>
          <a:xfrm>
            <a:off x="838196" y="214519"/>
            <a:ext cx="10515600" cy="699882"/>
          </a:xfrm>
        </p:spPr>
        <p:txBody>
          <a:bodyPr/>
          <a:lstStyle/>
          <a:p>
            <a:r>
              <a:rPr lang="en-US" sz="2000" dirty="0"/>
              <a:t>Transformative commitments</a:t>
            </a:r>
            <a:r>
              <a:rPr lang="en-GB" sz="2000" dirty="0"/>
              <a:t>: </a:t>
            </a:r>
            <a:br>
              <a:rPr lang="en-GB" sz="2000" dirty="0"/>
            </a:br>
            <a:r>
              <a:rPr lang="en-US" sz="2000" b="0" dirty="0"/>
              <a:t>Sustainable and inclusive urban prosperity and opportunities for all</a:t>
            </a:r>
            <a:endParaRPr lang="en-GB" sz="2000" dirty="0"/>
          </a:p>
        </p:txBody>
      </p:sp>
      <p:sp>
        <p:nvSpPr>
          <p:cNvPr id="5" name="Rectangle 4">
            <a:extLst>
              <a:ext uri="{FF2B5EF4-FFF2-40B4-BE49-F238E27FC236}">
                <a16:creationId xmlns:a16="http://schemas.microsoft.com/office/drawing/2014/main" id="{73B7E3D0-6618-497A-8EA2-039586D21911}"/>
              </a:ext>
            </a:extLst>
          </p:cNvPr>
          <p:cNvSpPr/>
          <p:nvPr/>
        </p:nvSpPr>
        <p:spPr>
          <a:xfrm>
            <a:off x="287957" y="3085982"/>
            <a:ext cx="1975519" cy="954107"/>
          </a:xfrm>
          <a:prstGeom prst="rect">
            <a:avLst/>
          </a:prstGeom>
        </p:spPr>
        <p:txBody>
          <a:bodyPr wrap="square">
            <a:spAutoFit/>
          </a:bodyPr>
          <a:lstStyle/>
          <a:p>
            <a:pPr algn="ctr"/>
            <a:r>
              <a:rPr lang="en-US" sz="1400" b="1" dirty="0">
                <a:solidFill>
                  <a:schemeClr val="bg1"/>
                </a:solidFill>
                <a:latin typeface="Titillium Web" panose="00000400000000000000" pitchFamily="2" charset="0"/>
              </a:rPr>
              <a:t>Sustainable and inclusive urban prosperity and opportunities for all</a:t>
            </a:r>
            <a:endParaRPr lang="en-GB" sz="1400" b="1" dirty="0">
              <a:solidFill>
                <a:schemeClr val="bg1"/>
              </a:solidFill>
              <a:latin typeface="Titillium Web" panose="00000400000000000000" pitchFamily="2" charset="0"/>
            </a:endParaRPr>
          </a:p>
        </p:txBody>
      </p:sp>
      <p:sp>
        <p:nvSpPr>
          <p:cNvPr id="6" name="Rectangle: Rounded Corners 5">
            <a:extLst>
              <a:ext uri="{FF2B5EF4-FFF2-40B4-BE49-F238E27FC236}">
                <a16:creationId xmlns:a16="http://schemas.microsoft.com/office/drawing/2014/main" id="{FFED7923-BFF3-47F8-9442-D2A40EB9A9A0}"/>
              </a:ext>
            </a:extLst>
          </p:cNvPr>
          <p:cNvSpPr/>
          <p:nvPr/>
        </p:nvSpPr>
        <p:spPr>
          <a:xfrm>
            <a:off x="2762481" y="3079058"/>
            <a:ext cx="1926124" cy="6998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Titillium Web" panose="00000400000000000000" pitchFamily="2" charset="0"/>
              </a:rPr>
              <a:t>1.Inclusive Urban Economy</a:t>
            </a:r>
            <a:endParaRPr lang="en-GB" sz="1400" b="1" dirty="0">
              <a:latin typeface="Titillium Web" panose="00000400000000000000" pitchFamily="2" charset="0"/>
            </a:endParaRPr>
          </a:p>
        </p:txBody>
      </p:sp>
      <p:sp>
        <p:nvSpPr>
          <p:cNvPr id="7" name="Rectangle: Rounded Corners 6">
            <a:extLst>
              <a:ext uri="{FF2B5EF4-FFF2-40B4-BE49-F238E27FC236}">
                <a16:creationId xmlns:a16="http://schemas.microsoft.com/office/drawing/2014/main" id="{2BBE4E7F-3D8A-4D2A-B548-109C75BDCC6B}"/>
              </a:ext>
            </a:extLst>
          </p:cNvPr>
          <p:cNvSpPr/>
          <p:nvPr/>
        </p:nvSpPr>
        <p:spPr>
          <a:xfrm>
            <a:off x="5333338" y="1512877"/>
            <a:ext cx="2191839" cy="69988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Promote productive employment for all</a:t>
            </a:r>
            <a:endParaRPr lang="en-GB" sz="1600" b="1" dirty="0">
              <a:solidFill>
                <a:schemeClr val="tx1"/>
              </a:solidFill>
              <a:latin typeface="Titillium Web" panose="00000400000000000000" pitchFamily="2" charset="0"/>
            </a:endParaRPr>
          </a:p>
        </p:txBody>
      </p:sp>
      <p:sp>
        <p:nvSpPr>
          <p:cNvPr id="8" name="Rectangle: Rounded Corners 7">
            <a:extLst>
              <a:ext uri="{FF2B5EF4-FFF2-40B4-BE49-F238E27FC236}">
                <a16:creationId xmlns:a16="http://schemas.microsoft.com/office/drawing/2014/main" id="{D88D5A89-20E8-4A75-B5F5-1B6F6C315150}"/>
              </a:ext>
            </a:extLst>
          </p:cNvPr>
          <p:cNvSpPr/>
          <p:nvPr/>
        </p:nvSpPr>
        <p:spPr>
          <a:xfrm>
            <a:off x="5333338" y="2591013"/>
            <a:ext cx="2191839" cy="69988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Support the informal economy</a:t>
            </a:r>
            <a:endParaRPr lang="en-GB" sz="1600" b="1" dirty="0">
              <a:solidFill>
                <a:schemeClr val="tx1"/>
              </a:solidFill>
              <a:latin typeface="Titillium Web" panose="00000400000000000000" pitchFamily="2" charset="0"/>
            </a:endParaRPr>
          </a:p>
        </p:txBody>
      </p:sp>
      <p:sp>
        <p:nvSpPr>
          <p:cNvPr id="9" name="Rectangle: Rounded Corners 8">
            <a:extLst>
              <a:ext uri="{FF2B5EF4-FFF2-40B4-BE49-F238E27FC236}">
                <a16:creationId xmlns:a16="http://schemas.microsoft.com/office/drawing/2014/main" id="{D454B9AB-F016-4D19-893C-207A1FB41F85}"/>
              </a:ext>
            </a:extLst>
          </p:cNvPr>
          <p:cNvSpPr/>
          <p:nvPr/>
        </p:nvSpPr>
        <p:spPr>
          <a:xfrm>
            <a:off x="5333338" y="3586198"/>
            <a:ext cx="2191839" cy="82749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Support small- and medium-sized enterprises</a:t>
            </a:r>
            <a:endParaRPr lang="en-GB" sz="1600" b="1" dirty="0">
              <a:solidFill>
                <a:schemeClr val="tx1"/>
              </a:solidFill>
              <a:latin typeface="Titillium Web" panose="00000400000000000000" pitchFamily="2" charset="0"/>
            </a:endParaRPr>
          </a:p>
        </p:txBody>
      </p:sp>
      <p:sp>
        <p:nvSpPr>
          <p:cNvPr id="10" name="Rectangle: Rounded Corners 9">
            <a:extLst>
              <a:ext uri="{FF2B5EF4-FFF2-40B4-BE49-F238E27FC236}">
                <a16:creationId xmlns:a16="http://schemas.microsoft.com/office/drawing/2014/main" id="{6AEFCC99-EAEB-4982-901C-F82E7294E92E}"/>
              </a:ext>
            </a:extLst>
          </p:cNvPr>
          <p:cNvSpPr/>
          <p:nvPr/>
        </p:nvSpPr>
        <p:spPr>
          <a:xfrm>
            <a:off x="5333338" y="4775680"/>
            <a:ext cx="2191839" cy="148965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Promote an enabling, fair and responsible environment for business and innovation</a:t>
            </a:r>
            <a:endParaRPr lang="en-GB" sz="1600" b="1" dirty="0">
              <a:solidFill>
                <a:schemeClr val="tx1"/>
              </a:solidFill>
              <a:latin typeface="Titillium Web" panose="00000400000000000000" pitchFamily="2" charset="0"/>
            </a:endParaRPr>
          </a:p>
        </p:txBody>
      </p:sp>
      <p:sp>
        <p:nvSpPr>
          <p:cNvPr id="11" name="TextBox 10">
            <a:extLst>
              <a:ext uri="{FF2B5EF4-FFF2-40B4-BE49-F238E27FC236}">
                <a16:creationId xmlns:a16="http://schemas.microsoft.com/office/drawing/2014/main" id="{CD2519BD-53AD-49AA-AC3A-8DA5C86D896C}"/>
              </a:ext>
            </a:extLst>
          </p:cNvPr>
          <p:cNvSpPr txBox="1"/>
          <p:nvPr/>
        </p:nvSpPr>
        <p:spPr>
          <a:xfrm>
            <a:off x="8333890" y="884418"/>
            <a:ext cx="3359034" cy="1569660"/>
          </a:xfrm>
          <a:custGeom>
            <a:avLst/>
            <a:gdLst>
              <a:gd name="connsiteX0" fmla="*/ 0 w 3359034"/>
              <a:gd name="connsiteY0" fmla="*/ 0 h 1569660"/>
              <a:gd name="connsiteX1" fmla="*/ 526249 w 3359034"/>
              <a:gd name="connsiteY1" fmla="*/ 0 h 1569660"/>
              <a:gd name="connsiteX2" fmla="*/ 1153268 w 3359034"/>
              <a:gd name="connsiteY2" fmla="*/ 0 h 1569660"/>
              <a:gd name="connsiteX3" fmla="*/ 1645927 w 3359034"/>
              <a:gd name="connsiteY3" fmla="*/ 0 h 1569660"/>
              <a:gd name="connsiteX4" fmla="*/ 2172175 w 3359034"/>
              <a:gd name="connsiteY4" fmla="*/ 0 h 1569660"/>
              <a:gd name="connsiteX5" fmla="*/ 2631243 w 3359034"/>
              <a:gd name="connsiteY5" fmla="*/ 0 h 1569660"/>
              <a:gd name="connsiteX6" fmla="*/ 3359034 w 3359034"/>
              <a:gd name="connsiteY6" fmla="*/ 0 h 1569660"/>
              <a:gd name="connsiteX7" fmla="*/ 3359034 w 3359034"/>
              <a:gd name="connsiteY7" fmla="*/ 554613 h 1569660"/>
              <a:gd name="connsiteX8" fmla="*/ 3359034 w 3359034"/>
              <a:gd name="connsiteY8" fmla="*/ 1062137 h 1569660"/>
              <a:gd name="connsiteX9" fmla="*/ 3359034 w 3359034"/>
              <a:gd name="connsiteY9" fmla="*/ 1569660 h 1569660"/>
              <a:gd name="connsiteX10" fmla="*/ 2899966 w 3359034"/>
              <a:gd name="connsiteY10" fmla="*/ 1569660 h 1569660"/>
              <a:gd name="connsiteX11" fmla="*/ 2407308 w 3359034"/>
              <a:gd name="connsiteY11" fmla="*/ 1569660 h 1569660"/>
              <a:gd name="connsiteX12" fmla="*/ 1881059 w 3359034"/>
              <a:gd name="connsiteY12" fmla="*/ 1569660 h 1569660"/>
              <a:gd name="connsiteX13" fmla="*/ 1321220 w 3359034"/>
              <a:gd name="connsiteY13" fmla="*/ 1569660 h 1569660"/>
              <a:gd name="connsiteX14" fmla="*/ 761381 w 3359034"/>
              <a:gd name="connsiteY14" fmla="*/ 1569660 h 1569660"/>
              <a:gd name="connsiteX15" fmla="*/ 0 w 3359034"/>
              <a:gd name="connsiteY15" fmla="*/ 1569660 h 1569660"/>
              <a:gd name="connsiteX16" fmla="*/ 0 w 3359034"/>
              <a:gd name="connsiteY16" fmla="*/ 1030743 h 1569660"/>
              <a:gd name="connsiteX17" fmla="*/ 0 w 3359034"/>
              <a:gd name="connsiteY17" fmla="*/ 538917 h 1569660"/>
              <a:gd name="connsiteX18" fmla="*/ 0 w 3359034"/>
              <a:gd name="connsiteY18"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59034" h="1569660" fill="none" extrusionOk="0">
                <a:moveTo>
                  <a:pt x="0" y="0"/>
                </a:moveTo>
                <a:cubicBezTo>
                  <a:pt x="164710" y="-14086"/>
                  <a:pt x="320329" y="27514"/>
                  <a:pt x="526249" y="0"/>
                </a:cubicBezTo>
                <a:cubicBezTo>
                  <a:pt x="732169" y="-27514"/>
                  <a:pt x="973026" y="54549"/>
                  <a:pt x="1153268" y="0"/>
                </a:cubicBezTo>
                <a:cubicBezTo>
                  <a:pt x="1333510" y="-54549"/>
                  <a:pt x="1531611" y="12746"/>
                  <a:pt x="1645927" y="0"/>
                </a:cubicBezTo>
                <a:cubicBezTo>
                  <a:pt x="1760243" y="-12746"/>
                  <a:pt x="2027907" y="60518"/>
                  <a:pt x="2172175" y="0"/>
                </a:cubicBezTo>
                <a:cubicBezTo>
                  <a:pt x="2316443" y="-60518"/>
                  <a:pt x="2473015" y="47925"/>
                  <a:pt x="2631243" y="0"/>
                </a:cubicBezTo>
                <a:cubicBezTo>
                  <a:pt x="2789471" y="-47925"/>
                  <a:pt x="3058267" y="37095"/>
                  <a:pt x="3359034" y="0"/>
                </a:cubicBezTo>
                <a:cubicBezTo>
                  <a:pt x="3398577" y="266436"/>
                  <a:pt x="3342615" y="295091"/>
                  <a:pt x="3359034" y="554613"/>
                </a:cubicBezTo>
                <a:cubicBezTo>
                  <a:pt x="3375453" y="814135"/>
                  <a:pt x="3339987" y="825987"/>
                  <a:pt x="3359034" y="1062137"/>
                </a:cubicBezTo>
                <a:cubicBezTo>
                  <a:pt x="3378081" y="1298287"/>
                  <a:pt x="3327844" y="1335550"/>
                  <a:pt x="3359034" y="1569660"/>
                </a:cubicBezTo>
                <a:cubicBezTo>
                  <a:pt x="3251268" y="1604495"/>
                  <a:pt x="3126668" y="1561758"/>
                  <a:pt x="2899966" y="1569660"/>
                </a:cubicBezTo>
                <a:cubicBezTo>
                  <a:pt x="2673264" y="1577562"/>
                  <a:pt x="2643940" y="1548454"/>
                  <a:pt x="2407308" y="1569660"/>
                </a:cubicBezTo>
                <a:cubicBezTo>
                  <a:pt x="2170676" y="1590866"/>
                  <a:pt x="2017528" y="1518258"/>
                  <a:pt x="1881059" y="1569660"/>
                </a:cubicBezTo>
                <a:cubicBezTo>
                  <a:pt x="1744590" y="1621062"/>
                  <a:pt x="1462699" y="1565441"/>
                  <a:pt x="1321220" y="1569660"/>
                </a:cubicBezTo>
                <a:cubicBezTo>
                  <a:pt x="1179741" y="1573879"/>
                  <a:pt x="904725" y="1542567"/>
                  <a:pt x="761381" y="1569660"/>
                </a:cubicBezTo>
                <a:cubicBezTo>
                  <a:pt x="618037" y="1596753"/>
                  <a:pt x="297590" y="1533451"/>
                  <a:pt x="0" y="1569660"/>
                </a:cubicBezTo>
                <a:cubicBezTo>
                  <a:pt x="-33523" y="1413526"/>
                  <a:pt x="39650" y="1263484"/>
                  <a:pt x="0" y="1030743"/>
                </a:cubicBezTo>
                <a:cubicBezTo>
                  <a:pt x="-39650" y="798002"/>
                  <a:pt x="10044" y="646427"/>
                  <a:pt x="0" y="538917"/>
                </a:cubicBezTo>
                <a:cubicBezTo>
                  <a:pt x="-10044" y="431407"/>
                  <a:pt x="9823" y="221057"/>
                  <a:pt x="0" y="0"/>
                </a:cubicBezTo>
                <a:close/>
              </a:path>
              <a:path w="3359034" h="1569660" stroke="0" extrusionOk="0">
                <a:moveTo>
                  <a:pt x="0" y="0"/>
                </a:moveTo>
                <a:cubicBezTo>
                  <a:pt x="131024" y="-12121"/>
                  <a:pt x="319659" y="30100"/>
                  <a:pt x="593429" y="0"/>
                </a:cubicBezTo>
                <a:cubicBezTo>
                  <a:pt x="867199" y="-30100"/>
                  <a:pt x="864831" y="30656"/>
                  <a:pt x="1119678" y="0"/>
                </a:cubicBezTo>
                <a:cubicBezTo>
                  <a:pt x="1374525" y="-30656"/>
                  <a:pt x="1519573" y="59045"/>
                  <a:pt x="1746698" y="0"/>
                </a:cubicBezTo>
                <a:cubicBezTo>
                  <a:pt x="1973823" y="-59045"/>
                  <a:pt x="2016632" y="54652"/>
                  <a:pt x="2205766" y="0"/>
                </a:cubicBezTo>
                <a:cubicBezTo>
                  <a:pt x="2394900" y="-54652"/>
                  <a:pt x="2542636" y="64380"/>
                  <a:pt x="2765605" y="0"/>
                </a:cubicBezTo>
                <a:cubicBezTo>
                  <a:pt x="2988574" y="-64380"/>
                  <a:pt x="3196725" y="1516"/>
                  <a:pt x="3359034" y="0"/>
                </a:cubicBezTo>
                <a:cubicBezTo>
                  <a:pt x="3415702" y="143272"/>
                  <a:pt x="3311439" y="337174"/>
                  <a:pt x="3359034" y="507523"/>
                </a:cubicBezTo>
                <a:cubicBezTo>
                  <a:pt x="3406629" y="677872"/>
                  <a:pt x="3298759" y="823456"/>
                  <a:pt x="3359034" y="1046440"/>
                </a:cubicBezTo>
                <a:cubicBezTo>
                  <a:pt x="3419309" y="1269424"/>
                  <a:pt x="3336522" y="1368842"/>
                  <a:pt x="3359034" y="1569660"/>
                </a:cubicBezTo>
                <a:cubicBezTo>
                  <a:pt x="3161010" y="1571757"/>
                  <a:pt x="2997309" y="1523992"/>
                  <a:pt x="2866376" y="1569660"/>
                </a:cubicBezTo>
                <a:cubicBezTo>
                  <a:pt x="2735443" y="1615328"/>
                  <a:pt x="2493168" y="1533492"/>
                  <a:pt x="2373717" y="1569660"/>
                </a:cubicBezTo>
                <a:cubicBezTo>
                  <a:pt x="2254266" y="1605828"/>
                  <a:pt x="2061406" y="1562931"/>
                  <a:pt x="1813878" y="1569660"/>
                </a:cubicBezTo>
                <a:cubicBezTo>
                  <a:pt x="1566350" y="1576389"/>
                  <a:pt x="1449679" y="1507062"/>
                  <a:pt x="1254039" y="1569660"/>
                </a:cubicBezTo>
                <a:cubicBezTo>
                  <a:pt x="1058399" y="1632258"/>
                  <a:pt x="1016228" y="1534708"/>
                  <a:pt x="794971" y="1569660"/>
                </a:cubicBezTo>
                <a:cubicBezTo>
                  <a:pt x="573714" y="1604612"/>
                  <a:pt x="264866" y="1501325"/>
                  <a:pt x="0" y="1569660"/>
                </a:cubicBezTo>
                <a:cubicBezTo>
                  <a:pt x="-22367" y="1431596"/>
                  <a:pt x="37587" y="1275727"/>
                  <a:pt x="0" y="1062137"/>
                </a:cubicBezTo>
                <a:cubicBezTo>
                  <a:pt x="-37587" y="848547"/>
                  <a:pt x="40276" y="657433"/>
                  <a:pt x="0" y="554613"/>
                </a:cubicBezTo>
                <a:cubicBezTo>
                  <a:pt x="-40276" y="451793"/>
                  <a:pt x="49398" y="184220"/>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nchor="t">
            <a:spAutoFit/>
          </a:bodyPr>
          <a:lstStyle/>
          <a:p>
            <a:r>
              <a:rPr lang="en-US" sz="1600" b="1" dirty="0">
                <a:ea typeface="+mn-lt"/>
                <a:cs typeface="+mn-lt"/>
              </a:rPr>
              <a:t>11: </a:t>
            </a:r>
            <a:r>
              <a:rPr lang="en-US" sz="1600" dirty="0">
                <a:ea typeface="+mn-lt"/>
                <a:cs typeface="+mn-lt"/>
              </a:rPr>
              <a:t>Proportion of youth (aged 15-24 years)   not  in  education, employment or training</a:t>
            </a:r>
          </a:p>
          <a:p>
            <a:endParaRPr lang="en-US" sz="1600" dirty="0">
              <a:ea typeface="+mn-lt"/>
              <a:cs typeface="+mn-lt"/>
            </a:endParaRPr>
          </a:p>
          <a:p>
            <a:r>
              <a:rPr lang="en-US" sz="1600" b="1" dirty="0">
                <a:ea typeface="+mn-lt"/>
                <a:cs typeface="+mn-lt"/>
              </a:rPr>
              <a:t>8: </a:t>
            </a:r>
            <a:r>
              <a:rPr lang="en-US" sz="1600" dirty="0">
                <a:ea typeface="+mn-lt"/>
                <a:cs typeface="+mn-lt"/>
              </a:rPr>
              <a:t>Annual growth rate of real GDP per employed person</a:t>
            </a:r>
            <a:endParaRPr lang="en-US" dirty="0"/>
          </a:p>
        </p:txBody>
      </p:sp>
      <p:grpSp>
        <p:nvGrpSpPr>
          <p:cNvPr id="20" name="Group 19">
            <a:extLst>
              <a:ext uri="{FF2B5EF4-FFF2-40B4-BE49-F238E27FC236}">
                <a16:creationId xmlns:a16="http://schemas.microsoft.com/office/drawing/2014/main" id="{7AE3B839-8B22-4544-A509-4524F7D70AC9}"/>
              </a:ext>
            </a:extLst>
          </p:cNvPr>
          <p:cNvGrpSpPr/>
          <p:nvPr/>
        </p:nvGrpSpPr>
        <p:grpSpPr>
          <a:xfrm>
            <a:off x="5222500" y="3542531"/>
            <a:ext cx="2942912" cy="859953"/>
            <a:chOff x="5238755" y="4689947"/>
            <a:chExt cx="2942912" cy="859953"/>
          </a:xfrm>
        </p:grpSpPr>
        <p:cxnSp>
          <p:nvCxnSpPr>
            <p:cNvPr id="15" name="Straight Connector 14">
              <a:extLst>
                <a:ext uri="{FF2B5EF4-FFF2-40B4-BE49-F238E27FC236}">
                  <a16:creationId xmlns:a16="http://schemas.microsoft.com/office/drawing/2014/main" id="{2E2F8961-82A2-4831-843F-456A81FF2398}"/>
                </a:ext>
              </a:extLst>
            </p:cNvPr>
            <p:cNvCxnSpPr>
              <a:cxnSpLocks/>
              <a:stCxn id="17" idx="3"/>
            </p:cNvCxnSpPr>
            <p:nvPr/>
          </p:nvCxnSpPr>
          <p:spPr>
            <a:xfrm>
              <a:off x="7619998" y="5119924"/>
              <a:ext cx="561669"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D195F08-5C64-4109-994E-D41EA30C962F}"/>
                </a:ext>
              </a:extLst>
            </p:cNvPr>
            <p:cNvSpPr/>
            <p:nvPr/>
          </p:nvSpPr>
          <p:spPr>
            <a:xfrm>
              <a:off x="5238755" y="4689947"/>
              <a:ext cx="2381243" cy="859953"/>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Straight Connector 21">
            <a:extLst>
              <a:ext uri="{FF2B5EF4-FFF2-40B4-BE49-F238E27FC236}">
                <a16:creationId xmlns:a16="http://schemas.microsoft.com/office/drawing/2014/main" id="{201260ED-95DE-41DD-B644-A06DDEEE273F}"/>
              </a:ext>
            </a:extLst>
          </p:cNvPr>
          <p:cNvCxnSpPr>
            <a:cxnSpLocks/>
            <a:stCxn id="3" idx="6"/>
            <a:endCxn id="6" idx="1"/>
          </p:cNvCxnSpPr>
          <p:nvPr/>
        </p:nvCxnSpPr>
        <p:spPr>
          <a:xfrm>
            <a:off x="2255385" y="3428999"/>
            <a:ext cx="507096"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9395244-BDB3-4339-935A-FE28088C6797}"/>
              </a:ext>
            </a:extLst>
          </p:cNvPr>
          <p:cNvCxnSpPr>
            <a:cxnSpLocks/>
            <a:stCxn id="6" idx="3"/>
          </p:cNvCxnSpPr>
          <p:nvPr/>
        </p:nvCxnSpPr>
        <p:spPr>
          <a:xfrm>
            <a:off x="4688605" y="3428999"/>
            <a:ext cx="423200" cy="0"/>
          </a:xfrm>
          <a:prstGeom prst="line">
            <a:avLst/>
          </a:prstGeom>
          <a:ln w="25400" cap="rnd">
            <a:solidFill>
              <a:schemeClr val="accent5">
                <a:lumMod val="50000"/>
              </a:schemeClr>
            </a:solidFill>
            <a:prstDash val="sysDash"/>
            <a:round/>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B457D48-8F65-4A1E-9508-579068795FD4}"/>
              </a:ext>
            </a:extLst>
          </p:cNvPr>
          <p:cNvCxnSpPr>
            <a:cxnSpLocks/>
          </p:cNvCxnSpPr>
          <p:nvPr/>
        </p:nvCxnSpPr>
        <p:spPr>
          <a:xfrm>
            <a:off x="5111805" y="187959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39ADA5-5C72-4372-A80D-CF68E31A0EB7}"/>
              </a:ext>
            </a:extLst>
          </p:cNvPr>
          <p:cNvCxnSpPr>
            <a:cxnSpLocks/>
          </p:cNvCxnSpPr>
          <p:nvPr/>
        </p:nvCxnSpPr>
        <p:spPr>
          <a:xfrm>
            <a:off x="5127988" y="294004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2443FCD-8EFC-4DF0-B6A3-211C3AF03817}"/>
              </a:ext>
            </a:extLst>
          </p:cNvPr>
          <p:cNvCxnSpPr>
            <a:cxnSpLocks/>
          </p:cNvCxnSpPr>
          <p:nvPr/>
        </p:nvCxnSpPr>
        <p:spPr>
          <a:xfrm>
            <a:off x="5111805" y="401319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A05951B-1396-4E8F-B68F-F86DE079340C}"/>
              </a:ext>
            </a:extLst>
          </p:cNvPr>
          <p:cNvCxnSpPr>
            <a:cxnSpLocks/>
          </p:cNvCxnSpPr>
          <p:nvPr/>
        </p:nvCxnSpPr>
        <p:spPr>
          <a:xfrm>
            <a:off x="5111805" y="5119924"/>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9709A31-607A-40F3-BF57-BAD0CD2C9DB7}"/>
              </a:ext>
            </a:extLst>
          </p:cNvPr>
          <p:cNvCxnSpPr/>
          <p:nvPr/>
        </p:nvCxnSpPr>
        <p:spPr>
          <a:xfrm>
            <a:off x="5111805" y="1879599"/>
            <a:ext cx="0" cy="3240325"/>
          </a:xfrm>
          <a:prstGeom prst="line">
            <a:avLst/>
          </a:prstGeom>
          <a:ln w="25400" cap="rnd">
            <a:solidFill>
              <a:schemeClr val="accent5">
                <a:lumMod val="50000"/>
              </a:schemeClr>
            </a:solidFill>
            <a:prstDash val="sysDash"/>
            <a:round/>
          </a:ln>
        </p:spPr>
        <p:style>
          <a:lnRef idx="1">
            <a:schemeClr val="accent1"/>
          </a:lnRef>
          <a:fillRef idx="0">
            <a:schemeClr val="accent1"/>
          </a:fillRef>
          <a:effectRef idx="0">
            <a:schemeClr val="accent1"/>
          </a:effectRef>
          <a:fontRef idx="minor">
            <a:schemeClr val="tx1"/>
          </a:fontRef>
        </p:style>
      </p:cxnSp>
      <p:pic>
        <p:nvPicPr>
          <p:cNvPr id="13" name="Graphic 12" descr="Dollar">
            <a:extLst>
              <a:ext uri="{FF2B5EF4-FFF2-40B4-BE49-F238E27FC236}">
                <a16:creationId xmlns:a16="http://schemas.microsoft.com/office/drawing/2014/main" id="{14BE1F96-7DA4-4EFA-ACB0-A8C2707C6E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122" y="2444303"/>
            <a:ext cx="604007" cy="666367"/>
          </a:xfrm>
          <a:prstGeom prst="rect">
            <a:avLst/>
          </a:prstGeom>
        </p:spPr>
      </p:pic>
      <p:sp>
        <p:nvSpPr>
          <p:cNvPr id="16" name="Slide Number Placeholder 15">
            <a:extLst>
              <a:ext uri="{FF2B5EF4-FFF2-40B4-BE49-F238E27FC236}">
                <a16:creationId xmlns:a16="http://schemas.microsoft.com/office/drawing/2014/main" id="{401C581D-F349-4280-98B2-AD89758B76E2}"/>
              </a:ext>
            </a:extLst>
          </p:cNvPr>
          <p:cNvSpPr>
            <a:spLocks noGrp="1"/>
          </p:cNvSpPr>
          <p:nvPr>
            <p:ph type="sldNum" sz="quarter" idx="12"/>
          </p:nvPr>
        </p:nvSpPr>
        <p:spPr/>
        <p:txBody>
          <a:bodyPr/>
          <a:lstStyle/>
          <a:p>
            <a:fld id="{284544CD-75C4-4303-A93A-F149171EC643}" type="slidenum">
              <a:rPr lang="en-GB" smtClean="0"/>
              <a:t>7</a:t>
            </a:fld>
            <a:endParaRPr lang="en-GB"/>
          </a:p>
        </p:txBody>
      </p:sp>
      <p:sp>
        <p:nvSpPr>
          <p:cNvPr id="25" name="TextBox 24">
            <a:extLst>
              <a:ext uri="{FF2B5EF4-FFF2-40B4-BE49-F238E27FC236}">
                <a16:creationId xmlns:a16="http://schemas.microsoft.com/office/drawing/2014/main" id="{3B296882-D8AD-4467-ACF5-0047BE0D0CE1}"/>
              </a:ext>
            </a:extLst>
          </p:cNvPr>
          <p:cNvSpPr txBox="1"/>
          <p:nvPr/>
        </p:nvSpPr>
        <p:spPr>
          <a:xfrm>
            <a:off x="8189758" y="2713568"/>
            <a:ext cx="3507198" cy="584775"/>
          </a:xfrm>
          <a:custGeom>
            <a:avLst/>
            <a:gdLst>
              <a:gd name="connsiteX0" fmla="*/ 0 w 3507198"/>
              <a:gd name="connsiteY0" fmla="*/ 0 h 584775"/>
              <a:gd name="connsiteX1" fmla="*/ 584533 w 3507198"/>
              <a:gd name="connsiteY1" fmla="*/ 0 h 584775"/>
              <a:gd name="connsiteX2" fmla="*/ 1204138 w 3507198"/>
              <a:gd name="connsiteY2" fmla="*/ 0 h 584775"/>
              <a:gd name="connsiteX3" fmla="*/ 1858815 w 3507198"/>
              <a:gd name="connsiteY3" fmla="*/ 0 h 584775"/>
              <a:gd name="connsiteX4" fmla="*/ 2478420 w 3507198"/>
              <a:gd name="connsiteY4" fmla="*/ 0 h 584775"/>
              <a:gd name="connsiteX5" fmla="*/ 2957737 w 3507198"/>
              <a:gd name="connsiteY5" fmla="*/ 0 h 584775"/>
              <a:gd name="connsiteX6" fmla="*/ 3507198 w 3507198"/>
              <a:gd name="connsiteY6" fmla="*/ 0 h 584775"/>
              <a:gd name="connsiteX7" fmla="*/ 3507198 w 3507198"/>
              <a:gd name="connsiteY7" fmla="*/ 584775 h 584775"/>
              <a:gd name="connsiteX8" fmla="*/ 2992809 w 3507198"/>
              <a:gd name="connsiteY8" fmla="*/ 584775 h 584775"/>
              <a:gd name="connsiteX9" fmla="*/ 2443348 w 3507198"/>
              <a:gd name="connsiteY9" fmla="*/ 584775 h 584775"/>
              <a:gd name="connsiteX10" fmla="*/ 1823743 w 3507198"/>
              <a:gd name="connsiteY10" fmla="*/ 584775 h 584775"/>
              <a:gd name="connsiteX11" fmla="*/ 1204138 w 3507198"/>
              <a:gd name="connsiteY11" fmla="*/ 584775 h 584775"/>
              <a:gd name="connsiteX12" fmla="*/ 654677 w 3507198"/>
              <a:gd name="connsiteY12" fmla="*/ 584775 h 584775"/>
              <a:gd name="connsiteX13" fmla="*/ 0 w 3507198"/>
              <a:gd name="connsiteY13" fmla="*/ 584775 h 584775"/>
              <a:gd name="connsiteX14" fmla="*/ 0 w 3507198"/>
              <a:gd name="connsiteY1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7198" h="584775" fill="none" extrusionOk="0">
                <a:moveTo>
                  <a:pt x="0" y="0"/>
                </a:moveTo>
                <a:cubicBezTo>
                  <a:pt x="161204" y="-26917"/>
                  <a:pt x="389460" y="9903"/>
                  <a:pt x="584533" y="0"/>
                </a:cubicBezTo>
                <a:cubicBezTo>
                  <a:pt x="779606" y="-9903"/>
                  <a:pt x="968250" y="48131"/>
                  <a:pt x="1204138" y="0"/>
                </a:cubicBezTo>
                <a:cubicBezTo>
                  <a:pt x="1440027" y="-48131"/>
                  <a:pt x="1566963" y="20086"/>
                  <a:pt x="1858815" y="0"/>
                </a:cubicBezTo>
                <a:cubicBezTo>
                  <a:pt x="2150667" y="-20086"/>
                  <a:pt x="2344088" y="7318"/>
                  <a:pt x="2478420" y="0"/>
                </a:cubicBezTo>
                <a:cubicBezTo>
                  <a:pt x="2612753" y="-7318"/>
                  <a:pt x="2852751" y="42843"/>
                  <a:pt x="2957737" y="0"/>
                </a:cubicBezTo>
                <a:cubicBezTo>
                  <a:pt x="3062723" y="-42843"/>
                  <a:pt x="3348508" y="23805"/>
                  <a:pt x="3507198" y="0"/>
                </a:cubicBezTo>
                <a:cubicBezTo>
                  <a:pt x="3527533" y="132135"/>
                  <a:pt x="3455095" y="415907"/>
                  <a:pt x="3507198" y="584775"/>
                </a:cubicBezTo>
                <a:cubicBezTo>
                  <a:pt x="3292812" y="610116"/>
                  <a:pt x="3176379" y="570861"/>
                  <a:pt x="2992809" y="584775"/>
                </a:cubicBezTo>
                <a:cubicBezTo>
                  <a:pt x="2809239" y="598689"/>
                  <a:pt x="2584943" y="552107"/>
                  <a:pt x="2443348" y="584775"/>
                </a:cubicBezTo>
                <a:cubicBezTo>
                  <a:pt x="2301753" y="617443"/>
                  <a:pt x="2116268" y="515538"/>
                  <a:pt x="1823743" y="584775"/>
                </a:cubicBezTo>
                <a:cubicBezTo>
                  <a:pt x="1531218" y="654012"/>
                  <a:pt x="1451221" y="540417"/>
                  <a:pt x="1204138" y="584775"/>
                </a:cubicBezTo>
                <a:cubicBezTo>
                  <a:pt x="957056" y="629133"/>
                  <a:pt x="867569" y="559555"/>
                  <a:pt x="654677" y="584775"/>
                </a:cubicBezTo>
                <a:cubicBezTo>
                  <a:pt x="441785" y="609995"/>
                  <a:pt x="266417" y="540601"/>
                  <a:pt x="0" y="584775"/>
                </a:cubicBezTo>
                <a:cubicBezTo>
                  <a:pt x="-33506" y="439432"/>
                  <a:pt x="67864" y="127326"/>
                  <a:pt x="0" y="0"/>
                </a:cubicBezTo>
                <a:close/>
              </a:path>
              <a:path w="3507198" h="584775" stroke="0" extrusionOk="0">
                <a:moveTo>
                  <a:pt x="0" y="0"/>
                </a:moveTo>
                <a:cubicBezTo>
                  <a:pt x="158997" y="-17498"/>
                  <a:pt x="353431" y="59155"/>
                  <a:pt x="619605" y="0"/>
                </a:cubicBezTo>
                <a:cubicBezTo>
                  <a:pt x="885779" y="-59155"/>
                  <a:pt x="922876" y="54053"/>
                  <a:pt x="1169066" y="0"/>
                </a:cubicBezTo>
                <a:cubicBezTo>
                  <a:pt x="1415256" y="-54053"/>
                  <a:pt x="1549784" y="12410"/>
                  <a:pt x="1823743" y="0"/>
                </a:cubicBezTo>
                <a:cubicBezTo>
                  <a:pt x="2097702" y="-12410"/>
                  <a:pt x="2070364" y="1786"/>
                  <a:pt x="2303060" y="0"/>
                </a:cubicBezTo>
                <a:cubicBezTo>
                  <a:pt x="2535756" y="-1786"/>
                  <a:pt x="2728724" y="33349"/>
                  <a:pt x="2887593" y="0"/>
                </a:cubicBezTo>
                <a:cubicBezTo>
                  <a:pt x="3046462" y="-33349"/>
                  <a:pt x="3248314" y="64708"/>
                  <a:pt x="3507198" y="0"/>
                </a:cubicBezTo>
                <a:cubicBezTo>
                  <a:pt x="3539272" y="145678"/>
                  <a:pt x="3457556" y="379401"/>
                  <a:pt x="3507198" y="584775"/>
                </a:cubicBezTo>
                <a:cubicBezTo>
                  <a:pt x="3287140" y="609600"/>
                  <a:pt x="3144265" y="576189"/>
                  <a:pt x="2887593" y="584775"/>
                </a:cubicBezTo>
                <a:cubicBezTo>
                  <a:pt x="2630921" y="593361"/>
                  <a:pt x="2526460" y="574285"/>
                  <a:pt x="2338132" y="584775"/>
                </a:cubicBezTo>
                <a:cubicBezTo>
                  <a:pt x="2149804" y="595265"/>
                  <a:pt x="1937809" y="583104"/>
                  <a:pt x="1823743" y="584775"/>
                </a:cubicBezTo>
                <a:cubicBezTo>
                  <a:pt x="1709677" y="586446"/>
                  <a:pt x="1492497" y="584666"/>
                  <a:pt x="1309354" y="584775"/>
                </a:cubicBezTo>
                <a:cubicBezTo>
                  <a:pt x="1126211" y="584884"/>
                  <a:pt x="993181" y="534061"/>
                  <a:pt x="724821" y="584775"/>
                </a:cubicBezTo>
                <a:cubicBezTo>
                  <a:pt x="456461" y="635489"/>
                  <a:pt x="359296" y="533513"/>
                  <a:pt x="0" y="584775"/>
                </a:cubicBezTo>
                <a:cubicBezTo>
                  <a:pt x="-18178" y="331639"/>
                  <a:pt x="54439" y="160676"/>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nchor="t">
            <a:spAutoFit/>
          </a:bodyPr>
          <a:lstStyle/>
          <a:p>
            <a:r>
              <a:rPr lang="en-US" sz="1600" b="1" dirty="0">
                <a:ea typeface="+mn-lt"/>
                <a:cs typeface="+mn-lt"/>
              </a:rPr>
              <a:t>9: </a:t>
            </a:r>
            <a:r>
              <a:rPr lang="en-GB" sz="1600" dirty="0">
                <a:ea typeface="+mn-lt"/>
                <a:cs typeface="+mn-lt"/>
              </a:rPr>
              <a:t>Proportion of informal employment in non‑agriculture employment, by sex</a:t>
            </a:r>
            <a:endParaRPr lang="en-US" dirty="0"/>
          </a:p>
        </p:txBody>
      </p:sp>
      <p:sp>
        <p:nvSpPr>
          <p:cNvPr id="26" name="TextBox 25">
            <a:extLst>
              <a:ext uri="{FF2B5EF4-FFF2-40B4-BE49-F238E27FC236}">
                <a16:creationId xmlns:a16="http://schemas.microsoft.com/office/drawing/2014/main" id="{E22AF9BF-829E-4F60-B520-EE54B63A584E}"/>
              </a:ext>
            </a:extLst>
          </p:cNvPr>
          <p:cNvSpPr txBox="1"/>
          <p:nvPr/>
        </p:nvSpPr>
        <p:spPr>
          <a:xfrm>
            <a:off x="8189758" y="3679677"/>
            <a:ext cx="3359034" cy="584775"/>
          </a:xfrm>
          <a:custGeom>
            <a:avLst/>
            <a:gdLst>
              <a:gd name="connsiteX0" fmla="*/ 0 w 3359034"/>
              <a:gd name="connsiteY0" fmla="*/ 0 h 584775"/>
              <a:gd name="connsiteX1" fmla="*/ 559839 w 3359034"/>
              <a:gd name="connsiteY1" fmla="*/ 0 h 584775"/>
              <a:gd name="connsiteX2" fmla="*/ 1153268 w 3359034"/>
              <a:gd name="connsiteY2" fmla="*/ 0 h 584775"/>
              <a:gd name="connsiteX3" fmla="*/ 1780288 w 3359034"/>
              <a:gd name="connsiteY3" fmla="*/ 0 h 584775"/>
              <a:gd name="connsiteX4" fmla="*/ 2373717 w 3359034"/>
              <a:gd name="connsiteY4" fmla="*/ 0 h 584775"/>
              <a:gd name="connsiteX5" fmla="*/ 2832785 w 3359034"/>
              <a:gd name="connsiteY5" fmla="*/ 0 h 584775"/>
              <a:gd name="connsiteX6" fmla="*/ 3359034 w 3359034"/>
              <a:gd name="connsiteY6" fmla="*/ 0 h 584775"/>
              <a:gd name="connsiteX7" fmla="*/ 3359034 w 3359034"/>
              <a:gd name="connsiteY7" fmla="*/ 584775 h 584775"/>
              <a:gd name="connsiteX8" fmla="*/ 2866376 w 3359034"/>
              <a:gd name="connsiteY8" fmla="*/ 584775 h 584775"/>
              <a:gd name="connsiteX9" fmla="*/ 2340127 w 3359034"/>
              <a:gd name="connsiteY9" fmla="*/ 584775 h 584775"/>
              <a:gd name="connsiteX10" fmla="*/ 1746698 w 3359034"/>
              <a:gd name="connsiteY10" fmla="*/ 584775 h 584775"/>
              <a:gd name="connsiteX11" fmla="*/ 1153268 w 3359034"/>
              <a:gd name="connsiteY11" fmla="*/ 584775 h 584775"/>
              <a:gd name="connsiteX12" fmla="*/ 627020 w 3359034"/>
              <a:gd name="connsiteY12" fmla="*/ 584775 h 584775"/>
              <a:gd name="connsiteX13" fmla="*/ 0 w 3359034"/>
              <a:gd name="connsiteY13" fmla="*/ 584775 h 584775"/>
              <a:gd name="connsiteX14" fmla="*/ 0 w 3359034"/>
              <a:gd name="connsiteY1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9034" h="584775" fill="none" extrusionOk="0">
                <a:moveTo>
                  <a:pt x="0" y="0"/>
                </a:moveTo>
                <a:cubicBezTo>
                  <a:pt x="192425" y="-25204"/>
                  <a:pt x="404104" y="62768"/>
                  <a:pt x="559839" y="0"/>
                </a:cubicBezTo>
                <a:cubicBezTo>
                  <a:pt x="715574" y="-62768"/>
                  <a:pt x="925409" y="44731"/>
                  <a:pt x="1153268" y="0"/>
                </a:cubicBezTo>
                <a:cubicBezTo>
                  <a:pt x="1381127" y="-44731"/>
                  <a:pt x="1649839" y="18862"/>
                  <a:pt x="1780288" y="0"/>
                </a:cubicBezTo>
                <a:cubicBezTo>
                  <a:pt x="1910737" y="-18862"/>
                  <a:pt x="2172205" y="8716"/>
                  <a:pt x="2373717" y="0"/>
                </a:cubicBezTo>
                <a:cubicBezTo>
                  <a:pt x="2575229" y="-8716"/>
                  <a:pt x="2615856" y="34539"/>
                  <a:pt x="2832785" y="0"/>
                </a:cubicBezTo>
                <a:cubicBezTo>
                  <a:pt x="3049714" y="-34539"/>
                  <a:pt x="3249237" y="5599"/>
                  <a:pt x="3359034" y="0"/>
                </a:cubicBezTo>
                <a:cubicBezTo>
                  <a:pt x="3379369" y="132135"/>
                  <a:pt x="3306931" y="415907"/>
                  <a:pt x="3359034" y="584775"/>
                </a:cubicBezTo>
                <a:cubicBezTo>
                  <a:pt x="3167498" y="600845"/>
                  <a:pt x="3008530" y="533897"/>
                  <a:pt x="2866376" y="584775"/>
                </a:cubicBezTo>
                <a:cubicBezTo>
                  <a:pt x="2724222" y="635653"/>
                  <a:pt x="2471059" y="566463"/>
                  <a:pt x="2340127" y="584775"/>
                </a:cubicBezTo>
                <a:cubicBezTo>
                  <a:pt x="2209195" y="603087"/>
                  <a:pt x="1922235" y="521652"/>
                  <a:pt x="1746698" y="584775"/>
                </a:cubicBezTo>
                <a:cubicBezTo>
                  <a:pt x="1571161" y="647898"/>
                  <a:pt x="1370743" y="543520"/>
                  <a:pt x="1153268" y="584775"/>
                </a:cubicBezTo>
                <a:cubicBezTo>
                  <a:pt x="935793" y="626030"/>
                  <a:pt x="740617" y="571171"/>
                  <a:pt x="627020" y="584775"/>
                </a:cubicBezTo>
                <a:cubicBezTo>
                  <a:pt x="513423" y="598379"/>
                  <a:pt x="148802" y="564208"/>
                  <a:pt x="0" y="584775"/>
                </a:cubicBezTo>
                <a:cubicBezTo>
                  <a:pt x="-33506" y="439432"/>
                  <a:pt x="67864" y="127326"/>
                  <a:pt x="0" y="0"/>
                </a:cubicBezTo>
                <a:close/>
              </a:path>
              <a:path w="3359034" h="584775" stroke="0" extrusionOk="0">
                <a:moveTo>
                  <a:pt x="0" y="0"/>
                </a:moveTo>
                <a:cubicBezTo>
                  <a:pt x="131024" y="-12121"/>
                  <a:pt x="319659" y="30100"/>
                  <a:pt x="593429" y="0"/>
                </a:cubicBezTo>
                <a:cubicBezTo>
                  <a:pt x="867199" y="-30100"/>
                  <a:pt x="864831" y="30656"/>
                  <a:pt x="1119678" y="0"/>
                </a:cubicBezTo>
                <a:cubicBezTo>
                  <a:pt x="1374525" y="-30656"/>
                  <a:pt x="1519573" y="59045"/>
                  <a:pt x="1746698" y="0"/>
                </a:cubicBezTo>
                <a:cubicBezTo>
                  <a:pt x="1973823" y="-59045"/>
                  <a:pt x="2016632" y="54652"/>
                  <a:pt x="2205766" y="0"/>
                </a:cubicBezTo>
                <a:cubicBezTo>
                  <a:pt x="2394900" y="-54652"/>
                  <a:pt x="2542636" y="64380"/>
                  <a:pt x="2765605" y="0"/>
                </a:cubicBezTo>
                <a:cubicBezTo>
                  <a:pt x="2988574" y="-64380"/>
                  <a:pt x="3196725" y="1516"/>
                  <a:pt x="3359034" y="0"/>
                </a:cubicBezTo>
                <a:cubicBezTo>
                  <a:pt x="3391108" y="145678"/>
                  <a:pt x="3309392" y="379401"/>
                  <a:pt x="3359034" y="584775"/>
                </a:cubicBezTo>
                <a:cubicBezTo>
                  <a:pt x="3156783" y="630318"/>
                  <a:pt x="3020755" y="554151"/>
                  <a:pt x="2765605" y="584775"/>
                </a:cubicBezTo>
                <a:cubicBezTo>
                  <a:pt x="2510455" y="615399"/>
                  <a:pt x="2450319" y="569386"/>
                  <a:pt x="2239356" y="584775"/>
                </a:cubicBezTo>
                <a:cubicBezTo>
                  <a:pt x="2028393" y="600164"/>
                  <a:pt x="1877631" y="539107"/>
                  <a:pt x="1746698" y="584775"/>
                </a:cubicBezTo>
                <a:cubicBezTo>
                  <a:pt x="1615765" y="630443"/>
                  <a:pt x="1373490" y="548607"/>
                  <a:pt x="1254039" y="584775"/>
                </a:cubicBezTo>
                <a:cubicBezTo>
                  <a:pt x="1134588" y="620943"/>
                  <a:pt x="941728" y="578046"/>
                  <a:pt x="694200" y="584775"/>
                </a:cubicBezTo>
                <a:cubicBezTo>
                  <a:pt x="446672" y="591504"/>
                  <a:pt x="141887" y="538071"/>
                  <a:pt x="0" y="584775"/>
                </a:cubicBezTo>
                <a:cubicBezTo>
                  <a:pt x="-18178" y="331639"/>
                  <a:pt x="54439" y="160676"/>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nchor="t">
            <a:spAutoFit/>
          </a:bodyPr>
          <a:lstStyle/>
          <a:p>
            <a:r>
              <a:rPr lang="en-US" sz="1600" b="1" dirty="0">
                <a:ea typeface="+mn-lt"/>
                <a:cs typeface="+mn-lt"/>
              </a:rPr>
              <a:t>45: </a:t>
            </a:r>
            <a:r>
              <a:rPr lang="en-GB" sz="1600" dirty="0">
                <a:ea typeface="+mn-lt"/>
                <a:cs typeface="+mn-lt"/>
              </a:rPr>
              <a:t>Small and medium-sized enterprises percentage share of GDP</a:t>
            </a:r>
            <a:endParaRPr lang="en-US" sz="1600" dirty="0">
              <a:ea typeface="+mn-lt"/>
              <a:cs typeface="+mn-lt"/>
            </a:endParaRPr>
          </a:p>
        </p:txBody>
      </p:sp>
      <p:sp>
        <p:nvSpPr>
          <p:cNvPr id="27" name="TextBox 26">
            <a:extLst>
              <a:ext uri="{FF2B5EF4-FFF2-40B4-BE49-F238E27FC236}">
                <a16:creationId xmlns:a16="http://schemas.microsoft.com/office/drawing/2014/main" id="{7CA44BFD-BCE9-4B9F-97B5-871E60773CE2}"/>
              </a:ext>
            </a:extLst>
          </p:cNvPr>
          <p:cNvSpPr txBox="1"/>
          <p:nvPr/>
        </p:nvSpPr>
        <p:spPr>
          <a:xfrm>
            <a:off x="8212994" y="5225868"/>
            <a:ext cx="3359034" cy="584775"/>
          </a:xfrm>
          <a:custGeom>
            <a:avLst/>
            <a:gdLst>
              <a:gd name="connsiteX0" fmla="*/ 0 w 3359034"/>
              <a:gd name="connsiteY0" fmla="*/ 0 h 584775"/>
              <a:gd name="connsiteX1" fmla="*/ 559839 w 3359034"/>
              <a:gd name="connsiteY1" fmla="*/ 0 h 584775"/>
              <a:gd name="connsiteX2" fmla="*/ 1153268 w 3359034"/>
              <a:gd name="connsiteY2" fmla="*/ 0 h 584775"/>
              <a:gd name="connsiteX3" fmla="*/ 1780288 w 3359034"/>
              <a:gd name="connsiteY3" fmla="*/ 0 h 584775"/>
              <a:gd name="connsiteX4" fmla="*/ 2373717 w 3359034"/>
              <a:gd name="connsiteY4" fmla="*/ 0 h 584775"/>
              <a:gd name="connsiteX5" fmla="*/ 2832785 w 3359034"/>
              <a:gd name="connsiteY5" fmla="*/ 0 h 584775"/>
              <a:gd name="connsiteX6" fmla="*/ 3359034 w 3359034"/>
              <a:gd name="connsiteY6" fmla="*/ 0 h 584775"/>
              <a:gd name="connsiteX7" fmla="*/ 3359034 w 3359034"/>
              <a:gd name="connsiteY7" fmla="*/ 584775 h 584775"/>
              <a:gd name="connsiteX8" fmla="*/ 2866376 w 3359034"/>
              <a:gd name="connsiteY8" fmla="*/ 584775 h 584775"/>
              <a:gd name="connsiteX9" fmla="*/ 2340127 w 3359034"/>
              <a:gd name="connsiteY9" fmla="*/ 584775 h 584775"/>
              <a:gd name="connsiteX10" fmla="*/ 1746698 w 3359034"/>
              <a:gd name="connsiteY10" fmla="*/ 584775 h 584775"/>
              <a:gd name="connsiteX11" fmla="*/ 1153268 w 3359034"/>
              <a:gd name="connsiteY11" fmla="*/ 584775 h 584775"/>
              <a:gd name="connsiteX12" fmla="*/ 627020 w 3359034"/>
              <a:gd name="connsiteY12" fmla="*/ 584775 h 584775"/>
              <a:gd name="connsiteX13" fmla="*/ 0 w 3359034"/>
              <a:gd name="connsiteY13" fmla="*/ 584775 h 584775"/>
              <a:gd name="connsiteX14" fmla="*/ 0 w 3359034"/>
              <a:gd name="connsiteY1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9034" h="584775" fill="none" extrusionOk="0">
                <a:moveTo>
                  <a:pt x="0" y="0"/>
                </a:moveTo>
                <a:cubicBezTo>
                  <a:pt x="192425" y="-25204"/>
                  <a:pt x="404104" y="62768"/>
                  <a:pt x="559839" y="0"/>
                </a:cubicBezTo>
                <a:cubicBezTo>
                  <a:pt x="715574" y="-62768"/>
                  <a:pt x="925409" y="44731"/>
                  <a:pt x="1153268" y="0"/>
                </a:cubicBezTo>
                <a:cubicBezTo>
                  <a:pt x="1381127" y="-44731"/>
                  <a:pt x="1649839" y="18862"/>
                  <a:pt x="1780288" y="0"/>
                </a:cubicBezTo>
                <a:cubicBezTo>
                  <a:pt x="1910737" y="-18862"/>
                  <a:pt x="2172205" y="8716"/>
                  <a:pt x="2373717" y="0"/>
                </a:cubicBezTo>
                <a:cubicBezTo>
                  <a:pt x="2575229" y="-8716"/>
                  <a:pt x="2615856" y="34539"/>
                  <a:pt x="2832785" y="0"/>
                </a:cubicBezTo>
                <a:cubicBezTo>
                  <a:pt x="3049714" y="-34539"/>
                  <a:pt x="3249237" y="5599"/>
                  <a:pt x="3359034" y="0"/>
                </a:cubicBezTo>
                <a:cubicBezTo>
                  <a:pt x="3379369" y="132135"/>
                  <a:pt x="3306931" y="415907"/>
                  <a:pt x="3359034" y="584775"/>
                </a:cubicBezTo>
                <a:cubicBezTo>
                  <a:pt x="3167498" y="600845"/>
                  <a:pt x="3008530" y="533897"/>
                  <a:pt x="2866376" y="584775"/>
                </a:cubicBezTo>
                <a:cubicBezTo>
                  <a:pt x="2724222" y="635653"/>
                  <a:pt x="2471059" y="566463"/>
                  <a:pt x="2340127" y="584775"/>
                </a:cubicBezTo>
                <a:cubicBezTo>
                  <a:pt x="2209195" y="603087"/>
                  <a:pt x="1922235" y="521652"/>
                  <a:pt x="1746698" y="584775"/>
                </a:cubicBezTo>
                <a:cubicBezTo>
                  <a:pt x="1571161" y="647898"/>
                  <a:pt x="1370743" y="543520"/>
                  <a:pt x="1153268" y="584775"/>
                </a:cubicBezTo>
                <a:cubicBezTo>
                  <a:pt x="935793" y="626030"/>
                  <a:pt x="740617" y="571171"/>
                  <a:pt x="627020" y="584775"/>
                </a:cubicBezTo>
                <a:cubicBezTo>
                  <a:pt x="513423" y="598379"/>
                  <a:pt x="148802" y="564208"/>
                  <a:pt x="0" y="584775"/>
                </a:cubicBezTo>
                <a:cubicBezTo>
                  <a:pt x="-33506" y="439432"/>
                  <a:pt x="67864" y="127326"/>
                  <a:pt x="0" y="0"/>
                </a:cubicBezTo>
                <a:close/>
              </a:path>
              <a:path w="3359034" h="584775" stroke="0" extrusionOk="0">
                <a:moveTo>
                  <a:pt x="0" y="0"/>
                </a:moveTo>
                <a:cubicBezTo>
                  <a:pt x="131024" y="-12121"/>
                  <a:pt x="319659" y="30100"/>
                  <a:pt x="593429" y="0"/>
                </a:cubicBezTo>
                <a:cubicBezTo>
                  <a:pt x="867199" y="-30100"/>
                  <a:pt x="864831" y="30656"/>
                  <a:pt x="1119678" y="0"/>
                </a:cubicBezTo>
                <a:cubicBezTo>
                  <a:pt x="1374525" y="-30656"/>
                  <a:pt x="1519573" y="59045"/>
                  <a:pt x="1746698" y="0"/>
                </a:cubicBezTo>
                <a:cubicBezTo>
                  <a:pt x="1973823" y="-59045"/>
                  <a:pt x="2016632" y="54652"/>
                  <a:pt x="2205766" y="0"/>
                </a:cubicBezTo>
                <a:cubicBezTo>
                  <a:pt x="2394900" y="-54652"/>
                  <a:pt x="2542636" y="64380"/>
                  <a:pt x="2765605" y="0"/>
                </a:cubicBezTo>
                <a:cubicBezTo>
                  <a:pt x="2988574" y="-64380"/>
                  <a:pt x="3196725" y="1516"/>
                  <a:pt x="3359034" y="0"/>
                </a:cubicBezTo>
                <a:cubicBezTo>
                  <a:pt x="3391108" y="145678"/>
                  <a:pt x="3309392" y="379401"/>
                  <a:pt x="3359034" y="584775"/>
                </a:cubicBezTo>
                <a:cubicBezTo>
                  <a:pt x="3156783" y="630318"/>
                  <a:pt x="3020755" y="554151"/>
                  <a:pt x="2765605" y="584775"/>
                </a:cubicBezTo>
                <a:cubicBezTo>
                  <a:pt x="2510455" y="615399"/>
                  <a:pt x="2450319" y="569386"/>
                  <a:pt x="2239356" y="584775"/>
                </a:cubicBezTo>
                <a:cubicBezTo>
                  <a:pt x="2028393" y="600164"/>
                  <a:pt x="1877631" y="539107"/>
                  <a:pt x="1746698" y="584775"/>
                </a:cubicBezTo>
                <a:cubicBezTo>
                  <a:pt x="1615765" y="630443"/>
                  <a:pt x="1373490" y="548607"/>
                  <a:pt x="1254039" y="584775"/>
                </a:cubicBezTo>
                <a:cubicBezTo>
                  <a:pt x="1134588" y="620943"/>
                  <a:pt x="941728" y="578046"/>
                  <a:pt x="694200" y="584775"/>
                </a:cubicBezTo>
                <a:cubicBezTo>
                  <a:pt x="446672" y="591504"/>
                  <a:pt x="141887" y="538071"/>
                  <a:pt x="0" y="584775"/>
                </a:cubicBezTo>
                <a:cubicBezTo>
                  <a:pt x="-18178" y="331639"/>
                  <a:pt x="54439" y="160676"/>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nchor="t">
            <a:spAutoFit/>
          </a:bodyPr>
          <a:lstStyle/>
          <a:p>
            <a:r>
              <a:rPr lang="en-US" sz="1600" b="1" dirty="0">
                <a:ea typeface="+mn-lt"/>
                <a:cs typeface="+mn-lt"/>
              </a:rPr>
              <a:t>26:</a:t>
            </a:r>
            <a:r>
              <a:rPr lang="en-GB" sz="1600" dirty="0">
                <a:ea typeface="+mn-lt"/>
                <a:cs typeface="+mn-lt"/>
              </a:rPr>
              <a:t> Number of days to register a new business in the country</a:t>
            </a:r>
            <a:endParaRPr lang="en-US" sz="1600" dirty="0">
              <a:ea typeface="+mn-lt"/>
              <a:cs typeface="+mn-lt"/>
            </a:endParaRPr>
          </a:p>
        </p:txBody>
      </p:sp>
      <p:grpSp>
        <p:nvGrpSpPr>
          <p:cNvPr id="28" name="Group 27">
            <a:extLst>
              <a:ext uri="{FF2B5EF4-FFF2-40B4-BE49-F238E27FC236}">
                <a16:creationId xmlns:a16="http://schemas.microsoft.com/office/drawing/2014/main" id="{BC4851E4-4164-4590-AA6F-99F538AD2C67}"/>
              </a:ext>
            </a:extLst>
          </p:cNvPr>
          <p:cNvGrpSpPr/>
          <p:nvPr/>
        </p:nvGrpSpPr>
        <p:grpSpPr>
          <a:xfrm>
            <a:off x="5391155" y="1570064"/>
            <a:ext cx="2942912" cy="859953"/>
            <a:chOff x="5238755" y="4689947"/>
            <a:chExt cx="2942912" cy="859953"/>
          </a:xfrm>
        </p:grpSpPr>
        <p:cxnSp>
          <p:nvCxnSpPr>
            <p:cNvPr id="29" name="Straight Connector 28">
              <a:extLst>
                <a:ext uri="{FF2B5EF4-FFF2-40B4-BE49-F238E27FC236}">
                  <a16:creationId xmlns:a16="http://schemas.microsoft.com/office/drawing/2014/main" id="{9DA04315-2687-4220-9107-C3BC85CB3B4D}"/>
                </a:ext>
              </a:extLst>
            </p:cNvPr>
            <p:cNvCxnSpPr>
              <a:cxnSpLocks/>
              <a:stCxn id="30" idx="3"/>
            </p:cNvCxnSpPr>
            <p:nvPr/>
          </p:nvCxnSpPr>
          <p:spPr>
            <a:xfrm>
              <a:off x="7619998" y="5119924"/>
              <a:ext cx="561669"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8AA9066-B8C3-451B-8671-7F52F6EABABC}"/>
                </a:ext>
              </a:extLst>
            </p:cNvPr>
            <p:cNvSpPr/>
            <p:nvPr/>
          </p:nvSpPr>
          <p:spPr>
            <a:xfrm>
              <a:off x="5238755" y="4689947"/>
              <a:ext cx="2381243" cy="859953"/>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0140EA3B-AAD3-4D70-AB2C-0685DCEA83E8}"/>
              </a:ext>
            </a:extLst>
          </p:cNvPr>
          <p:cNvGrpSpPr/>
          <p:nvPr/>
        </p:nvGrpSpPr>
        <p:grpSpPr>
          <a:xfrm>
            <a:off x="5226894" y="2575980"/>
            <a:ext cx="2942912" cy="859953"/>
            <a:chOff x="5238755" y="4689947"/>
            <a:chExt cx="2942912" cy="859953"/>
          </a:xfrm>
        </p:grpSpPr>
        <p:cxnSp>
          <p:nvCxnSpPr>
            <p:cNvPr id="37" name="Straight Connector 36">
              <a:extLst>
                <a:ext uri="{FF2B5EF4-FFF2-40B4-BE49-F238E27FC236}">
                  <a16:creationId xmlns:a16="http://schemas.microsoft.com/office/drawing/2014/main" id="{11A7B198-9B7E-42C3-B0E2-C251E62255F1}"/>
                </a:ext>
              </a:extLst>
            </p:cNvPr>
            <p:cNvCxnSpPr>
              <a:cxnSpLocks/>
              <a:stCxn id="38" idx="3"/>
            </p:cNvCxnSpPr>
            <p:nvPr/>
          </p:nvCxnSpPr>
          <p:spPr>
            <a:xfrm>
              <a:off x="7619998" y="5119924"/>
              <a:ext cx="561669"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DF46265-E768-4F79-B2A8-92A25CD65C83}"/>
                </a:ext>
              </a:extLst>
            </p:cNvPr>
            <p:cNvSpPr/>
            <p:nvPr/>
          </p:nvSpPr>
          <p:spPr>
            <a:xfrm>
              <a:off x="5238755" y="4689947"/>
              <a:ext cx="2381243" cy="859953"/>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0FCB468E-0E4A-4A4F-A5C1-E063DD7FD078}"/>
              </a:ext>
            </a:extLst>
          </p:cNvPr>
          <p:cNvGrpSpPr/>
          <p:nvPr/>
        </p:nvGrpSpPr>
        <p:grpSpPr>
          <a:xfrm>
            <a:off x="5273321" y="4680173"/>
            <a:ext cx="2942912" cy="1676167"/>
            <a:chOff x="5238755" y="4689947"/>
            <a:chExt cx="2942912" cy="859953"/>
          </a:xfrm>
        </p:grpSpPr>
        <p:cxnSp>
          <p:nvCxnSpPr>
            <p:cNvPr id="40" name="Straight Connector 39">
              <a:extLst>
                <a:ext uri="{FF2B5EF4-FFF2-40B4-BE49-F238E27FC236}">
                  <a16:creationId xmlns:a16="http://schemas.microsoft.com/office/drawing/2014/main" id="{C71B5869-C548-4E44-9573-0DEB9144A4CB}"/>
                </a:ext>
              </a:extLst>
            </p:cNvPr>
            <p:cNvCxnSpPr>
              <a:cxnSpLocks/>
              <a:stCxn id="41" idx="3"/>
            </p:cNvCxnSpPr>
            <p:nvPr/>
          </p:nvCxnSpPr>
          <p:spPr>
            <a:xfrm>
              <a:off x="7619998" y="5119924"/>
              <a:ext cx="561669"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C740C15B-F890-41EC-AB22-06F4C9730D62}"/>
                </a:ext>
              </a:extLst>
            </p:cNvPr>
            <p:cNvSpPr/>
            <p:nvPr/>
          </p:nvSpPr>
          <p:spPr>
            <a:xfrm>
              <a:off x="5238755" y="4689947"/>
              <a:ext cx="2381243" cy="859953"/>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9502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par>
                                <p:cTn id="24" presetID="22" presetClass="entr" presetSubtype="8"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22" presetClass="entr" presetSubtype="8"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par>
                                <p:cTn id="30" presetID="22" presetClass="entr" presetSubtype="8"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0A1CA21-DB7B-493A-8991-BBCF6EBC068B}"/>
              </a:ext>
            </a:extLst>
          </p:cNvPr>
          <p:cNvSpPr/>
          <p:nvPr/>
        </p:nvSpPr>
        <p:spPr>
          <a:xfrm>
            <a:off x="285995" y="2444304"/>
            <a:ext cx="1969390" cy="196939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C19D633-3908-4E57-8551-4A44FBFA929F}"/>
              </a:ext>
            </a:extLst>
          </p:cNvPr>
          <p:cNvSpPr>
            <a:spLocks noGrp="1"/>
          </p:cNvSpPr>
          <p:nvPr>
            <p:ph type="title"/>
          </p:nvPr>
        </p:nvSpPr>
        <p:spPr>
          <a:xfrm>
            <a:off x="838196" y="214519"/>
            <a:ext cx="10515600" cy="699882"/>
          </a:xfrm>
        </p:spPr>
        <p:txBody>
          <a:bodyPr/>
          <a:lstStyle/>
          <a:p>
            <a:r>
              <a:rPr lang="en-US" sz="2000" dirty="0"/>
              <a:t>Transformative commitments</a:t>
            </a:r>
            <a:r>
              <a:rPr lang="en-GB" sz="2000" dirty="0"/>
              <a:t>: </a:t>
            </a:r>
            <a:br>
              <a:rPr lang="en-GB" sz="2000" dirty="0"/>
            </a:br>
            <a:r>
              <a:rPr lang="en-US" sz="2000" b="0" dirty="0"/>
              <a:t>Sustainable and inclusive urban prosperity and opportunities for all</a:t>
            </a:r>
            <a:endParaRPr lang="en-GB" sz="2000" dirty="0"/>
          </a:p>
        </p:txBody>
      </p:sp>
      <p:sp>
        <p:nvSpPr>
          <p:cNvPr id="5" name="Rectangle 4">
            <a:extLst>
              <a:ext uri="{FF2B5EF4-FFF2-40B4-BE49-F238E27FC236}">
                <a16:creationId xmlns:a16="http://schemas.microsoft.com/office/drawing/2014/main" id="{73B7E3D0-6618-497A-8EA2-039586D21911}"/>
              </a:ext>
            </a:extLst>
          </p:cNvPr>
          <p:cNvSpPr/>
          <p:nvPr/>
        </p:nvSpPr>
        <p:spPr>
          <a:xfrm>
            <a:off x="331089" y="3186623"/>
            <a:ext cx="1932387" cy="954107"/>
          </a:xfrm>
          <a:prstGeom prst="rect">
            <a:avLst/>
          </a:prstGeom>
        </p:spPr>
        <p:txBody>
          <a:bodyPr wrap="square">
            <a:spAutoFit/>
          </a:bodyPr>
          <a:lstStyle/>
          <a:p>
            <a:pPr algn="ctr"/>
            <a:r>
              <a:rPr lang="en-US" sz="1400" b="1" dirty="0">
                <a:solidFill>
                  <a:schemeClr val="bg1"/>
                </a:solidFill>
                <a:latin typeface="Titillium Web" panose="00000400000000000000" pitchFamily="2" charset="0"/>
              </a:rPr>
              <a:t>Sustainable and inclusive urban prosperity and opportunities for all</a:t>
            </a:r>
            <a:endParaRPr lang="en-GB" sz="1400" b="1" dirty="0">
              <a:solidFill>
                <a:schemeClr val="bg1"/>
              </a:solidFill>
              <a:latin typeface="Titillium Web" panose="00000400000000000000" pitchFamily="2" charset="0"/>
            </a:endParaRPr>
          </a:p>
        </p:txBody>
      </p:sp>
      <p:sp>
        <p:nvSpPr>
          <p:cNvPr id="6" name="Rectangle: Rounded Corners 5">
            <a:extLst>
              <a:ext uri="{FF2B5EF4-FFF2-40B4-BE49-F238E27FC236}">
                <a16:creationId xmlns:a16="http://schemas.microsoft.com/office/drawing/2014/main" id="{FFED7923-BFF3-47F8-9442-D2A40EB9A9A0}"/>
              </a:ext>
            </a:extLst>
          </p:cNvPr>
          <p:cNvSpPr/>
          <p:nvPr/>
        </p:nvSpPr>
        <p:spPr>
          <a:xfrm>
            <a:off x="2762481" y="3079058"/>
            <a:ext cx="1926124" cy="6998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Titillium Web" panose="00000400000000000000" pitchFamily="2" charset="0"/>
              </a:rPr>
              <a:t>2.Sustainable Urban Prosperity</a:t>
            </a:r>
            <a:endParaRPr lang="en-GB" sz="1400" b="1" dirty="0">
              <a:latin typeface="Titillium Web" panose="00000400000000000000" pitchFamily="2" charset="0"/>
            </a:endParaRPr>
          </a:p>
        </p:txBody>
      </p:sp>
      <p:sp>
        <p:nvSpPr>
          <p:cNvPr id="7" name="Rectangle: Rounded Corners 6">
            <a:extLst>
              <a:ext uri="{FF2B5EF4-FFF2-40B4-BE49-F238E27FC236}">
                <a16:creationId xmlns:a16="http://schemas.microsoft.com/office/drawing/2014/main" id="{2BBE4E7F-3D8A-4D2A-B548-109C75BDCC6B}"/>
              </a:ext>
            </a:extLst>
          </p:cNvPr>
          <p:cNvSpPr/>
          <p:nvPr/>
        </p:nvSpPr>
        <p:spPr>
          <a:xfrm>
            <a:off x="5333338" y="1412236"/>
            <a:ext cx="2220593" cy="80052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Support the diversification of the urban economy</a:t>
            </a:r>
            <a:endParaRPr lang="en-GB" sz="1600" b="1" dirty="0">
              <a:solidFill>
                <a:schemeClr val="tx1"/>
              </a:solidFill>
              <a:latin typeface="Titillium Web" panose="00000400000000000000" pitchFamily="2" charset="0"/>
            </a:endParaRPr>
          </a:p>
        </p:txBody>
      </p:sp>
      <p:sp>
        <p:nvSpPr>
          <p:cNvPr id="8" name="Rectangle: Rounded Corners 7">
            <a:extLst>
              <a:ext uri="{FF2B5EF4-FFF2-40B4-BE49-F238E27FC236}">
                <a16:creationId xmlns:a16="http://schemas.microsoft.com/office/drawing/2014/main" id="{D88D5A89-20E8-4A75-B5F5-1B6F6C315150}"/>
              </a:ext>
            </a:extLst>
          </p:cNvPr>
          <p:cNvSpPr/>
          <p:nvPr/>
        </p:nvSpPr>
        <p:spPr>
          <a:xfrm>
            <a:off x="5333338" y="3081059"/>
            <a:ext cx="2220593" cy="98742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Develop technical and entrepreneurial skills</a:t>
            </a:r>
            <a:endParaRPr lang="en-GB" sz="1600" b="1" dirty="0">
              <a:solidFill>
                <a:schemeClr val="tx1"/>
              </a:solidFill>
              <a:latin typeface="Titillium Web" panose="00000400000000000000" pitchFamily="2" charset="0"/>
            </a:endParaRPr>
          </a:p>
        </p:txBody>
      </p:sp>
      <p:sp>
        <p:nvSpPr>
          <p:cNvPr id="9" name="Rectangle: Rounded Corners 8">
            <a:extLst>
              <a:ext uri="{FF2B5EF4-FFF2-40B4-BE49-F238E27FC236}">
                <a16:creationId xmlns:a16="http://schemas.microsoft.com/office/drawing/2014/main" id="{D454B9AB-F016-4D19-893C-207A1FB41F85}"/>
              </a:ext>
            </a:extLst>
          </p:cNvPr>
          <p:cNvSpPr/>
          <p:nvPr/>
        </p:nvSpPr>
        <p:spPr>
          <a:xfrm>
            <a:off x="5333338" y="4735504"/>
            <a:ext cx="2220593" cy="110066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Strengthen urban-rural linkages to maximize productivity</a:t>
            </a:r>
            <a:endParaRPr lang="en-GB" sz="1600" b="1" dirty="0">
              <a:solidFill>
                <a:schemeClr val="tx1"/>
              </a:solidFill>
              <a:latin typeface="Titillium Web" panose="00000400000000000000" pitchFamily="2" charset="0"/>
            </a:endParaRPr>
          </a:p>
        </p:txBody>
      </p:sp>
      <p:sp>
        <p:nvSpPr>
          <p:cNvPr id="11" name="TextBox 10">
            <a:extLst>
              <a:ext uri="{FF2B5EF4-FFF2-40B4-BE49-F238E27FC236}">
                <a16:creationId xmlns:a16="http://schemas.microsoft.com/office/drawing/2014/main" id="{CD2519BD-53AD-49AA-AC3A-8DA5C86D896C}"/>
              </a:ext>
            </a:extLst>
          </p:cNvPr>
          <p:cNvSpPr txBox="1"/>
          <p:nvPr/>
        </p:nvSpPr>
        <p:spPr>
          <a:xfrm>
            <a:off x="8181667" y="662793"/>
            <a:ext cx="2983583" cy="2554545"/>
          </a:xfrm>
          <a:custGeom>
            <a:avLst/>
            <a:gdLst>
              <a:gd name="connsiteX0" fmla="*/ 0 w 2983583"/>
              <a:gd name="connsiteY0" fmla="*/ 0 h 2554545"/>
              <a:gd name="connsiteX1" fmla="*/ 566881 w 2983583"/>
              <a:gd name="connsiteY1" fmla="*/ 0 h 2554545"/>
              <a:gd name="connsiteX2" fmla="*/ 1103926 w 2983583"/>
              <a:gd name="connsiteY2" fmla="*/ 0 h 2554545"/>
              <a:gd name="connsiteX3" fmla="*/ 1670806 w 2983583"/>
              <a:gd name="connsiteY3" fmla="*/ 0 h 2554545"/>
              <a:gd name="connsiteX4" fmla="*/ 2178016 w 2983583"/>
              <a:gd name="connsiteY4" fmla="*/ 0 h 2554545"/>
              <a:gd name="connsiteX5" fmla="*/ 2983583 w 2983583"/>
              <a:gd name="connsiteY5" fmla="*/ 0 h 2554545"/>
              <a:gd name="connsiteX6" fmla="*/ 2983583 w 2983583"/>
              <a:gd name="connsiteY6" fmla="*/ 562000 h 2554545"/>
              <a:gd name="connsiteX7" fmla="*/ 2983583 w 2983583"/>
              <a:gd name="connsiteY7" fmla="*/ 1047363 h 2554545"/>
              <a:gd name="connsiteX8" fmla="*/ 2983583 w 2983583"/>
              <a:gd name="connsiteY8" fmla="*/ 1583818 h 2554545"/>
              <a:gd name="connsiteX9" fmla="*/ 2983583 w 2983583"/>
              <a:gd name="connsiteY9" fmla="*/ 2018091 h 2554545"/>
              <a:gd name="connsiteX10" fmla="*/ 2983583 w 2983583"/>
              <a:gd name="connsiteY10" fmla="*/ 2554545 h 2554545"/>
              <a:gd name="connsiteX11" fmla="*/ 2446538 w 2983583"/>
              <a:gd name="connsiteY11" fmla="*/ 2554545 h 2554545"/>
              <a:gd name="connsiteX12" fmla="*/ 1849821 w 2983583"/>
              <a:gd name="connsiteY12" fmla="*/ 2554545 h 2554545"/>
              <a:gd name="connsiteX13" fmla="*/ 1253105 w 2983583"/>
              <a:gd name="connsiteY13" fmla="*/ 2554545 h 2554545"/>
              <a:gd name="connsiteX14" fmla="*/ 596717 w 2983583"/>
              <a:gd name="connsiteY14" fmla="*/ 2554545 h 2554545"/>
              <a:gd name="connsiteX15" fmla="*/ 0 w 2983583"/>
              <a:gd name="connsiteY15" fmla="*/ 2554545 h 2554545"/>
              <a:gd name="connsiteX16" fmla="*/ 0 w 2983583"/>
              <a:gd name="connsiteY16" fmla="*/ 2018091 h 2554545"/>
              <a:gd name="connsiteX17" fmla="*/ 0 w 2983583"/>
              <a:gd name="connsiteY17" fmla="*/ 1456091 h 2554545"/>
              <a:gd name="connsiteX18" fmla="*/ 0 w 2983583"/>
              <a:gd name="connsiteY18" fmla="*/ 1021818 h 2554545"/>
              <a:gd name="connsiteX19" fmla="*/ 0 w 2983583"/>
              <a:gd name="connsiteY19" fmla="*/ 536454 h 2554545"/>
              <a:gd name="connsiteX20" fmla="*/ 0 w 2983583"/>
              <a:gd name="connsiteY20" fmla="*/ 0 h 25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3583" h="2554545" fill="none" extrusionOk="0">
                <a:moveTo>
                  <a:pt x="0" y="0"/>
                </a:moveTo>
                <a:cubicBezTo>
                  <a:pt x="137867" y="-15667"/>
                  <a:pt x="356963" y="14894"/>
                  <a:pt x="566881" y="0"/>
                </a:cubicBezTo>
                <a:cubicBezTo>
                  <a:pt x="776799" y="-14894"/>
                  <a:pt x="844925" y="2611"/>
                  <a:pt x="1103926" y="0"/>
                </a:cubicBezTo>
                <a:cubicBezTo>
                  <a:pt x="1362927" y="-2611"/>
                  <a:pt x="1437548" y="44339"/>
                  <a:pt x="1670806" y="0"/>
                </a:cubicBezTo>
                <a:cubicBezTo>
                  <a:pt x="1904064" y="-44339"/>
                  <a:pt x="1939142" y="54139"/>
                  <a:pt x="2178016" y="0"/>
                </a:cubicBezTo>
                <a:cubicBezTo>
                  <a:pt x="2416890" y="-54139"/>
                  <a:pt x="2742556" y="91210"/>
                  <a:pt x="2983583" y="0"/>
                </a:cubicBezTo>
                <a:cubicBezTo>
                  <a:pt x="3026738" y="152000"/>
                  <a:pt x="2949715" y="363344"/>
                  <a:pt x="2983583" y="562000"/>
                </a:cubicBezTo>
                <a:cubicBezTo>
                  <a:pt x="3017451" y="760656"/>
                  <a:pt x="2935461" y="854223"/>
                  <a:pt x="2983583" y="1047363"/>
                </a:cubicBezTo>
                <a:cubicBezTo>
                  <a:pt x="3031705" y="1240503"/>
                  <a:pt x="2922817" y="1454584"/>
                  <a:pt x="2983583" y="1583818"/>
                </a:cubicBezTo>
                <a:cubicBezTo>
                  <a:pt x="3044349" y="1713052"/>
                  <a:pt x="2968266" y="1859564"/>
                  <a:pt x="2983583" y="2018091"/>
                </a:cubicBezTo>
                <a:cubicBezTo>
                  <a:pt x="2998900" y="2176618"/>
                  <a:pt x="2921699" y="2434685"/>
                  <a:pt x="2983583" y="2554545"/>
                </a:cubicBezTo>
                <a:cubicBezTo>
                  <a:pt x="2801050" y="2614864"/>
                  <a:pt x="2689918" y="2524178"/>
                  <a:pt x="2446538" y="2554545"/>
                </a:cubicBezTo>
                <a:cubicBezTo>
                  <a:pt x="2203158" y="2584912"/>
                  <a:pt x="1991899" y="2546878"/>
                  <a:pt x="1849821" y="2554545"/>
                </a:cubicBezTo>
                <a:cubicBezTo>
                  <a:pt x="1707743" y="2562212"/>
                  <a:pt x="1543332" y="2485924"/>
                  <a:pt x="1253105" y="2554545"/>
                </a:cubicBezTo>
                <a:cubicBezTo>
                  <a:pt x="962878" y="2623166"/>
                  <a:pt x="771909" y="2482483"/>
                  <a:pt x="596717" y="2554545"/>
                </a:cubicBezTo>
                <a:cubicBezTo>
                  <a:pt x="421525" y="2626607"/>
                  <a:pt x="137895" y="2540846"/>
                  <a:pt x="0" y="2554545"/>
                </a:cubicBezTo>
                <a:cubicBezTo>
                  <a:pt x="-126" y="2442561"/>
                  <a:pt x="34266" y="2269554"/>
                  <a:pt x="0" y="2018091"/>
                </a:cubicBezTo>
                <a:cubicBezTo>
                  <a:pt x="-34266" y="1766628"/>
                  <a:pt x="4233" y="1713596"/>
                  <a:pt x="0" y="1456091"/>
                </a:cubicBezTo>
                <a:cubicBezTo>
                  <a:pt x="-4233" y="1198586"/>
                  <a:pt x="3217" y="1123436"/>
                  <a:pt x="0" y="1021818"/>
                </a:cubicBezTo>
                <a:cubicBezTo>
                  <a:pt x="-3217" y="920200"/>
                  <a:pt x="10663" y="665006"/>
                  <a:pt x="0" y="536454"/>
                </a:cubicBezTo>
                <a:cubicBezTo>
                  <a:pt x="-10663" y="407902"/>
                  <a:pt x="17249" y="261647"/>
                  <a:pt x="0" y="0"/>
                </a:cubicBezTo>
                <a:close/>
              </a:path>
              <a:path w="2983583" h="2554545" stroke="0" extrusionOk="0">
                <a:moveTo>
                  <a:pt x="0" y="0"/>
                </a:moveTo>
                <a:cubicBezTo>
                  <a:pt x="217833" y="-73492"/>
                  <a:pt x="356271" y="39856"/>
                  <a:pt x="626552" y="0"/>
                </a:cubicBezTo>
                <a:cubicBezTo>
                  <a:pt x="896833" y="-39856"/>
                  <a:pt x="1003680" y="53218"/>
                  <a:pt x="1193433" y="0"/>
                </a:cubicBezTo>
                <a:cubicBezTo>
                  <a:pt x="1383186" y="-53218"/>
                  <a:pt x="1708416" y="77671"/>
                  <a:pt x="1849821" y="0"/>
                </a:cubicBezTo>
                <a:cubicBezTo>
                  <a:pt x="1991226" y="-77671"/>
                  <a:pt x="2245920" y="12720"/>
                  <a:pt x="2357031" y="0"/>
                </a:cubicBezTo>
                <a:cubicBezTo>
                  <a:pt x="2468142" y="-12720"/>
                  <a:pt x="2849336" y="20396"/>
                  <a:pt x="2983583" y="0"/>
                </a:cubicBezTo>
                <a:cubicBezTo>
                  <a:pt x="3019698" y="228046"/>
                  <a:pt x="2978102" y="380021"/>
                  <a:pt x="2983583" y="562000"/>
                </a:cubicBezTo>
                <a:cubicBezTo>
                  <a:pt x="2989064" y="743979"/>
                  <a:pt x="2952950" y="861044"/>
                  <a:pt x="2983583" y="1047363"/>
                </a:cubicBezTo>
                <a:cubicBezTo>
                  <a:pt x="3014216" y="1233682"/>
                  <a:pt x="2974354" y="1469695"/>
                  <a:pt x="2983583" y="1583818"/>
                </a:cubicBezTo>
                <a:cubicBezTo>
                  <a:pt x="2992812" y="1697941"/>
                  <a:pt x="2926801" y="2227654"/>
                  <a:pt x="2983583" y="2554545"/>
                </a:cubicBezTo>
                <a:cubicBezTo>
                  <a:pt x="2864734" y="2595571"/>
                  <a:pt x="2604866" y="2503384"/>
                  <a:pt x="2446538" y="2554545"/>
                </a:cubicBezTo>
                <a:cubicBezTo>
                  <a:pt x="2288210" y="2605706"/>
                  <a:pt x="2177882" y="2504158"/>
                  <a:pt x="1909493" y="2554545"/>
                </a:cubicBezTo>
                <a:cubicBezTo>
                  <a:pt x="1641105" y="2604932"/>
                  <a:pt x="1498739" y="2528780"/>
                  <a:pt x="1312777" y="2554545"/>
                </a:cubicBezTo>
                <a:cubicBezTo>
                  <a:pt x="1126815" y="2580310"/>
                  <a:pt x="881882" y="2507786"/>
                  <a:pt x="716060" y="2554545"/>
                </a:cubicBezTo>
                <a:cubicBezTo>
                  <a:pt x="550238" y="2601304"/>
                  <a:pt x="239449" y="2496143"/>
                  <a:pt x="0" y="2554545"/>
                </a:cubicBezTo>
                <a:cubicBezTo>
                  <a:pt x="-13896" y="2412996"/>
                  <a:pt x="46277" y="2237108"/>
                  <a:pt x="0" y="2069181"/>
                </a:cubicBezTo>
                <a:cubicBezTo>
                  <a:pt x="-46277" y="1901254"/>
                  <a:pt x="589" y="1811540"/>
                  <a:pt x="0" y="1583818"/>
                </a:cubicBezTo>
                <a:cubicBezTo>
                  <a:pt x="-589" y="1356096"/>
                  <a:pt x="29729" y="1201176"/>
                  <a:pt x="0" y="1098454"/>
                </a:cubicBezTo>
                <a:cubicBezTo>
                  <a:pt x="-29729" y="995732"/>
                  <a:pt x="44309" y="702483"/>
                  <a:pt x="0" y="562000"/>
                </a:cubicBezTo>
                <a:cubicBezTo>
                  <a:pt x="-44309" y="421517"/>
                  <a:pt x="3444" y="234187"/>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nchor="t">
            <a:spAutoFit/>
          </a:bodyPr>
          <a:lstStyle/>
          <a:p>
            <a:endParaRPr lang="en-US" sz="1600" b="1" dirty="0">
              <a:latin typeface="Titillium Web" panose="00000400000000000000" pitchFamily="2" charset="0"/>
            </a:endParaRPr>
          </a:p>
          <a:p>
            <a:r>
              <a:rPr lang="en-US" sz="1600" b="1" dirty="0">
                <a:ea typeface="+mn-lt"/>
                <a:cs typeface="+mn-lt"/>
              </a:rPr>
              <a:t>46: </a:t>
            </a:r>
            <a:r>
              <a:rPr lang="en-US" sz="1600" dirty="0">
                <a:ea typeface="+mn-lt"/>
                <a:cs typeface="+mn-lt"/>
              </a:rPr>
              <a:t>Employment in cultural and creative industries of as proportion of total employment</a:t>
            </a:r>
          </a:p>
          <a:p>
            <a:endParaRPr lang="en-US" sz="1600" dirty="0">
              <a:ea typeface="+mn-lt"/>
              <a:cs typeface="+mn-lt"/>
            </a:endParaRPr>
          </a:p>
          <a:p>
            <a:r>
              <a:rPr lang="en-US" sz="1600" b="1" dirty="0">
                <a:ea typeface="+mn-lt"/>
                <a:cs typeface="+mn-lt"/>
              </a:rPr>
              <a:t>12: </a:t>
            </a:r>
            <a:r>
              <a:rPr lang="en-US" sz="1600" dirty="0">
                <a:ea typeface="+mn-lt"/>
                <a:cs typeface="+mn-lt"/>
              </a:rPr>
              <a:t>Manufacturing employment as proportion of total employment</a:t>
            </a:r>
          </a:p>
          <a:p>
            <a:endParaRPr lang="en-US" sz="1600" dirty="0">
              <a:latin typeface="Titillium Web" panose="00000400000000000000" pitchFamily="2" charset="0"/>
            </a:endParaRPr>
          </a:p>
        </p:txBody>
      </p:sp>
      <p:grpSp>
        <p:nvGrpSpPr>
          <p:cNvPr id="20" name="Group 19">
            <a:extLst>
              <a:ext uri="{FF2B5EF4-FFF2-40B4-BE49-F238E27FC236}">
                <a16:creationId xmlns:a16="http://schemas.microsoft.com/office/drawing/2014/main" id="{7AE3B839-8B22-4544-A509-4524F7D70AC9}"/>
              </a:ext>
            </a:extLst>
          </p:cNvPr>
          <p:cNvGrpSpPr/>
          <p:nvPr/>
        </p:nvGrpSpPr>
        <p:grpSpPr>
          <a:xfrm>
            <a:off x="5238755" y="1417664"/>
            <a:ext cx="2894592" cy="859953"/>
            <a:chOff x="5238755" y="4689947"/>
            <a:chExt cx="2894592" cy="859953"/>
          </a:xfrm>
        </p:grpSpPr>
        <p:cxnSp>
          <p:nvCxnSpPr>
            <p:cNvPr id="15" name="Straight Connector 14">
              <a:extLst>
                <a:ext uri="{FF2B5EF4-FFF2-40B4-BE49-F238E27FC236}">
                  <a16:creationId xmlns:a16="http://schemas.microsoft.com/office/drawing/2014/main" id="{2E2F8961-82A2-4831-843F-456A81FF2398}"/>
                </a:ext>
              </a:extLst>
            </p:cNvPr>
            <p:cNvCxnSpPr>
              <a:cxnSpLocks/>
              <a:stCxn id="17" idx="3"/>
            </p:cNvCxnSpPr>
            <p:nvPr/>
          </p:nvCxnSpPr>
          <p:spPr>
            <a:xfrm>
              <a:off x="7619998" y="5119924"/>
              <a:ext cx="513349"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D195F08-5C64-4109-994E-D41EA30C962F}"/>
                </a:ext>
              </a:extLst>
            </p:cNvPr>
            <p:cNvSpPr/>
            <p:nvPr/>
          </p:nvSpPr>
          <p:spPr>
            <a:xfrm>
              <a:off x="5238755" y="4689947"/>
              <a:ext cx="2381243" cy="859953"/>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Straight Connector 21">
            <a:extLst>
              <a:ext uri="{FF2B5EF4-FFF2-40B4-BE49-F238E27FC236}">
                <a16:creationId xmlns:a16="http://schemas.microsoft.com/office/drawing/2014/main" id="{201260ED-95DE-41DD-B644-A06DDEEE273F}"/>
              </a:ext>
            </a:extLst>
          </p:cNvPr>
          <p:cNvCxnSpPr>
            <a:cxnSpLocks/>
            <a:stCxn id="3" idx="6"/>
            <a:endCxn id="6" idx="1"/>
          </p:cNvCxnSpPr>
          <p:nvPr/>
        </p:nvCxnSpPr>
        <p:spPr>
          <a:xfrm>
            <a:off x="2255385" y="3428999"/>
            <a:ext cx="507096"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9395244-BDB3-4339-935A-FE28088C6797}"/>
              </a:ext>
            </a:extLst>
          </p:cNvPr>
          <p:cNvCxnSpPr>
            <a:cxnSpLocks/>
            <a:stCxn id="6" idx="3"/>
          </p:cNvCxnSpPr>
          <p:nvPr/>
        </p:nvCxnSpPr>
        <p:spPr>
          <a:xfrm>
            <a:off x="4688605" y="3428999"/>
            <a:ext cx="423200" cy="0"/>
          </a:xfrm>
          <a:prstGeom prst="line">
            <a:avLst/>
          </a:prstGeom>
          <a:ln w="25400" cap="rnd">
            <a:solidFill>
              <a:schemeClr val="accent5">
                <a:lumMod val="50000"/>
              </a:schemeClr>
            </a:solidFill>
            <a:prstDash val="sysDash"/>
            <a:round/>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B457D48-8F65-4A1E-9508-579068795FD4}"/>
              </a:ext>
            </a:extLst>
          </p:cNvPr>
          <p:cNvCxnSpPr>
            <a:cxnSpLocks/>
          </p:cNvCxnSpPr>
          <p:nvPr/>
        </p:nvCxnSpPr>
        <p:spPr>
          <a:xfrm>
            <a:off x="5111805" y="187959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39ADA5-5C72-4372-A80D-CF68E31A0EB7}"/>
              </a:ext>
            </a:extLst>
          </p:cNvPr>
          <p:cNvCxnSpPr>
            <a:cxnSpLocks/>
          </p:cNvCxnSpPr>
          <p:nvPr/>
        </p:nvCxnSpPr>
        <p:spPr>
          <a:xfrm>
            <a:off x="5127988" y="342899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A05951B-1396-4E8F-B68F-F86DE079340C}"/>
              </a:ext>
            </a:extLst>
          </p:cNvPr>
          <p:cNvCxnSpPr>
            <a:cxnSpLocks/>
          </p:cNvCxnSpPr>
          <p:nvPr/>
        </p:nvCxnSpPr>
        <p:spPr>
          <a:xfrm>
            <a:off x="5111805" y="5119924"/>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9709A31-607A-40F3-BF57-BAD0CD2C9DB7}"/>
              </a:ext>
            </a:extLst>
          </p:cNvPr>
          <p:cNvCxnSpPr/>
          <p:nvPr/>
        </p:nvCxnSpPr>
        <p:spPr>
          <a:xfrm>
            <a:off x="5111805" y="1879599"/>
            <a:ext cx="0" cy="3240325"/>
          </a:xfrm>
          <a:prstGeom prst="line">
            <a:avLst/>
          </a:prstGeom>
          <a:ln w="25400" cap="rnd">
            <a:solidFill>
              <a:schemeClr val="accent5">
                <a:lumMod val="50000"/>
              </a:schemeClr>
            </a:solidFill>
            <a:prstDash val="sysDash"/>
            <a:round/>
          </a:ln>
        </p:spPr>
        <p:style>
          <a:lnRef idx="1">
            <a:schemeClr val="accent1"/>
          </a:lnRef>
          <a:fillRef idx="0">
            <a:schemeClr val="accent1"/>
          </a:fillRef>
          <a:effectRef idx="0">
            <a:schemeClr val="accent1"/>
          </a:effectRef>
          <a:fontRef idx="minor">
            <a:schemeClr val="tx1"/>
          </a:fontRef>
        </p:style>
      </p:cxnSp>
      <p:pic>
        <p:nvPicPr>
          <p:cNvPr id="21" name="Graphic 20" descr="Dollar">
            <a:extLst>
              <a:ext uri="{FF2B5EF4-FFF2-40B4-BE49-F238E27FC236}">
                <a16:creationId xmlns:a16="http://schemas.microsoft.com/office/drawing/2014/main" id="{50619D8B-F8EA-4895-8BBB-E3C36E3AD0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278" y="2444304"/>
            <a:ext cx="604007" cy="666367"/>
          </a:xfrm>
          <a:prstGeom prst="rect">
            <a:avLst/>
          </a:prstGeom>
        </p:spPr>
      </p:pic>
      <p:sp>
        <p:nvSpPr>
          <p:cNvPr id="13" name="Slide Number Placeholder 12">
            <a:extLst>
              <a:ext uri="{FF2B5EF4-FFF2-40B4-BE49-F238E27FC236}">
                <a16:creationId xmlns:a16="http://schemas.microsoft.com/office/drawing/2014/main" id="{4E54623A-2205-4C94-8A31-C060C4A305F5}"/>
              </a:ext>
            </a:extLst>
          </p:cNvPr>
          <p:cNvSpPr>
            <a:spLocks noGrp="1"/>
          </p:cNvSpPr>
          <p:nvPr>
            <p:ph type="sldNum" sz="quarter" idx="12"/>
          </p:nvPr>
        </p:nvSpPr>
        <p:spPr/>
        <p:txBody>
          <a:bodyPr/>
          <a:lstStyle/>
          <a:p>
            <a:fld id="{284544CD-75C4-4303-A93A-F149171EC643}" type="slidenum">
              <a:rPr lang="en-GB" smtClean="0"/>
              <a:t>8</a:t>
            </a:fld>
            <a:endParaRPr lang="en-GB"/>
          </a:p>
        </p:txBody>
      </p:sp>
      <p:sp>
        <p:nvSpPr>
          <p:cNvPr id="24" name="TextBox 23">
            <a:extLst>
              <a:ext uri="{FF2B5EF4-FFF2-40B4-BE49-F238E27FC236}">
                <a16:creationId xmlns:a16="http://schemas.microsoft.com/office/drawing/2014/main" id="{93FAEBE8-07AD-4697-891B-664AD9343BF9}"/>
              </a:ext>
            </a:extLst>
          </p:cNvPr>
          <p:cNvSpPr txBox="1"/>
          <p:nvPr/>
        </p:nvSpPr>
        <p:spPr>
          <a:xfrm>
            <a:off x="8227930" y="3411459"/>
            <a:ext cx="2983583" cy="923330"/>
          </a:xfrm>
          <a:custGeom>
            <a:avLst/>
            <a:gdLst>
              <a:gd name="connsiteX0" fmla="*/ 0 w 2983583"/>
              <a:gd name="connsiteY0" fmla="*/ 0 h 923330"/>
              <a:gd name="connsiteX1" fmla="*/ 596717 w 2983583"/>
              <a:gd name="connsiteY1" fmla="*/ 0 h 923330"/>
              <a:gd name="connsiteX2" fmla="*/ 1223269 w 2983583"/>
              <a:gd name="connsiteY2" fmla="*/ 0 h 923330"/>
              <a:gd name="connsiteX3" fmla="*/ 1879657 w 2983583"/>
              <a:gd name="connsiteY3" fmla="*/ 0 h 923330"/>
              <a:gd name="connsiteX4" fmla="*/ 2983583 w 2983583"/>
              <a:gd name="connsiteY4" fmla="*/ 0 h 923330"/>
              <a:gd name="connsiteX5" fmla="*/ 2983583 w 2983583"/>
              <a:gd name="connsiteY5" fmla="*/ 433965 h 923330"/>
              <a:gd name="connsiteX6" fmla="*/ 2983583 w 2983583"/>
              <a:gd name="connsiteY6" fmla="*/ 923330 h 923330"/>
              <a:gd name="connsiteX7" fmla="*/ 2327195 w 2983583"/>
              <a:gd name="connsiteY7" fmla="*/ 923330 h 923330"/>
              <a:gd name="connsiteX8" fmla="*/ 1730478 w 2983583"/>
              <a:gd name="connsiteY8" fmla="*/ 923330 h 923330"/>
              <a:gd name="connsiteX9" fmla="*/ 1163597 w 2983583"/>
              <a:gd name="connsiteY9" fmla="*/ 923330 h 923330"/>
              <a:gd name="connsiteX10" fmla="*/ 537045 w 2983583"/>
              <a:gd name="connsiteY10" fmla="*/ 923330 h 923330"/>
              <a:gd name="connsiteX11" fmla="*/ 0 w 2983583"/>
              <a:gd name="connsiteY11" fmla="*/ 923330 h 923330"/>
              <a:gd name="connsiteX12" fmla="*/ 0 w 2983583"/>
              <a:gd name="connsiteY12" fmla="*/ 470898 h 923330"/>
              <a:gd name="connsiteX13" fmla="*/ 0 w 2983583"/>
              <a:gd name="connsiteY13"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3583" h="923330" fill="none" extrusionOk="0">
                <a:moveTo>
                  <a:pt x="0" y="0"/>
                </a:moveTo>
                <a:cubicBezTo>
                  <a:pt x="272783" y="-58464"/>
                  <a:pt x="405154" y="9301"/>
                  <a:pt x="596717" y="0"/>
                </a:cubicBezTo>
                <a:cubicBezTo>
                  <a:pt x="788280" y="-9301"/>
                  <a:pt x="1052062" y="2244"/>
                  <a:pt x="1223269" y="0"/>
                </a:cubicBezTo>
                <a:cubicBezTo>
                  <a:pt x="1394476" y="-2244"/>
                  <a:pt x="1644896" y="75489"/>
                  <a:pt x="1879657" y="0"/>
                </a:cubicBezTo>
                <a:cubicBezTo>
                  <a:pt x="2114418" y="-75489"/>
                  <a:pt x="2566230" y="65236"/>
                  <a:pt x="2983583" y="0"/>
                </a:cubicBezTo>
                <a:cubicBezTo>
                  <a:pt x="2991318" y="169167"/>
                  <a:pt x="2938689" y="268329"/>
                  <a:pt x="2983583" y="433965"/>
                </a:cubicBezTo>
                <a:cubicBezTo>
                  <a:pt x="3028477" y="599602"/>
                  <a:pt x="2982282" y="777438"/>
                  <a:pt x="2983583" y="923330"/>
                </a:cubicBezTo>
                <a:cubicBezTo>
                  <a:pt x="2751882" y="925353"/>
                  <a:pt x="2632229" y="900682"/>
                  <a:pt x="2327195" y="923330"/>
                </a:cubicBezTo>
                <a:cubicBezTo>
                  <a:pt x="2022161" y="945978"/>
                  <a:pt x="1892700" y="911757"/>
                  <a:pt x="1730478" y="923330"/>
                </a:cubicBezTo>
                <a:cubicBezTo>
                  <a:pt x="1568256" y="934903"/>
                  <a:pt x="1377704" y="868286"/>
                  <a:pt x="1163597" y="923330"/>
                </a:cubicBezTo>
                <a:cubicBezTo>
                  <a:pt x="949490" y="978374"/>
                  <a:pt x="699346" y="886077"/>
                  <a:pt x="537045" y="923330"/>
                </a:cubicBezTo>
                <a:cubicBezTo>
                  <a:pt x="374744" y="960583"/>
                  <a:pt x="204080" y="899348"/>
                  <a:pt x="0" y="923330"/>
                </a:cubicBezTo>
                <a:cubicBezTo>
                  <a:pt x="-14585" y="727573"/>
                  <a:pt x="28008" y="640468"/>
                  <a:pt x="0" y="470898"/>
                </a:cubicBezTo>
                <a:cubicBezTo>
                  <a:pt x="-28008" y="301328"/>
                  <a:pt x="28631" y="160694"/>
                  <a:pt x="0" y="0"/>
                </a:cubicBezTo>
                <a:close/>
              </a:path>
              <a:path w="2983583" h="923330" stroke="0" extrusionOk="0">
                <a:moveTo>
                  <a:pt x="0" y="0"/>
                </a:moveTo>
                <a:cubicBezTo>
                  <a:pt x="217833" y="-73492"/>
                  <a:pt x="356271" y="39856"/>
                  <a:pt x="626552" y="0"/>
                </a:cubicBezTo>
                <a:cubicBezTo>
                  <a:pt x="896833" y="-39856"/>
                  <a:pt x="1003680" y="53218"/>
                  <a:pt x="1193433" y="0"/>
                </a:cubicBezTo>
                <a:cubicBezTo>
                  <a:pt x="1383186" y="-53218"/>
                  <a:pt x="1708416" y="77671"/>
                  <a:pt x="1849821" y="0"/>
                </a:cubicBezTo>
                <a:cubicBezTo>
                  <a:pt x="1991226" y="-77671"/>
                  <a:pt x="2245920" y="12720"/>
                  <a:pt x="2357031" y="0"/>
                </a:cubicBezTo>
                <a:cubicBezTo>
                  <a:pt x="2468142" y="-12720"/>
                  <a:pt x="2849336" y="20396"/>
                  <a:pt x="2983583" y="0"/>
                </a:cubicBezTo>
                <a:cubicBezTo>
                  <a:pt x="3030588" y="132418"/>
                  <a:pt x="2934270" y="274873"/>
                  <a:pt x="2983583" y="480132"/>
                </a:cubicBezTo>
                <a:cubicBezTo>
                  <a:pt x="3032896" y="685391"/>
                  <a:pt x="2954918" y="704883"/>
                  <a:pt x="2983583" y="923330"/>
                </a:cubicBezTo>
                <a:cubicBezTo>
                  <a:pt x="2769047" y="960290"/>
                  <a:pt x="2495958" y="848221"/>
                  <a:pt x="2357031" y="923330"/>
                </a:cubicBezTo>
                <a:cubicBezTo>
                  <a:pt x="2218104" y="998439"/>
                  <a:pt x="1914005" y="888165"/>
                  <a:pt x="1790150" y="923330"/>
                </a:cubicBezTo>
                <a:cubicBezTo>
                  <a:pt x="1666295" y="958495"/>
                  <a:pt x="1411433" y="872169"/>
                  <a:pt x="1253105" y="923330"/>
                </a:cubicBezTo>
                <a:cubicBezTo>
                  <a:pt x="1094777" y="974491"/>
                  <a:pt x="984449" y="872943"/>
                  <a:pt x="716060" y="923330"/>
                </a:cubicBezTo>
                <a:cubicBezTo>
                  <a:pt x="447672" y="973717"/>
                  <a:pt x="174168" y="841970"/>
                  <a:pt x="0" y="923330"/>
                </a:cubicBezTo>
                <a:cubicBezTo>
                  <a:pt x="-5998" y="753059"/>
                  <a:pt x="53670" y="585288"/>
                  <a:pt x="0" y="461665"/>
                </a:cubicBezTo>
                <a:cubicBezTo>
                  <a:pt x="-53670" y="338043"/>
                  <a:pt x="1748" y="202608"/>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nchor="t">
            <a:spAutoFit/>
          </a:bodyPr>
          <a:lstStyle/>
          <a:p>
            <a:r>
              <a:rPr lang="en-US" sz="1600" b="1" dirty="0">
                <a:ea typeface="+mn-lt"/>
                <a:cs typeface="+mn-lt"/>
              </a:rPr>
              <a:t>47: </a:t>
            </a:r>
            <a:r>
              <a:rPr lang="en-GB" dirty="0"/>
              <a:t>Annual number of vocational and technical education individuals trained</a:t>
            </a:r>
            <a:endParaRPr lang="en-US" sz="1600" dirty="0">
              <a:ea typeface="+mn-lt"/>
              <a:cs typeface="+mn-lt"/>
            </a:endParaRPr>
          </a:p>
        </p:txBody>
      </p:sp>
      <p:sp>
        <p:nvSpPr>
          <p:cNvPr id="25" name="TextBox 24">
            <a:extLst>
              <a:ext uri="{FF2B5EF4-FFF2-40B4-BE49-F238E27FC236}">
                <a16:creationId xmlns:a16="http://schemas.microsoft.com/office/drawing/2014/main" id="{D5A91FB5-3426-447B-AED4-A8361750C7F8}"/>
              </a:ext>
            </a:extLst>
          </p:cNvPr>
          <p:cNvSpPr txBox="1"/>
          <p:nvPr/>
        </p:nvSpPr>
        <p:spPr>
          <a:xfrm>
            <a:off x="8370213" y="4723030"/>
            <a:ext cx="2983583" cy="1815882"/>
          </a:xfrm>
          <a:custGeom>
            <a:avLst/>
            <a:gdLst>
              <a:gd name="connsiteX0" fmla="*/ 0 w 2983583"/>
              <a:gd name="connsiteY0" fmla="*/ 0 h 1815882"/>
              <a:gd name="connsiteX1" fmla="*/ 566881 w 2983583"/>
              <a:gd name="connsiteY1" fmla="*/ 0 h 1815882"/>
              <a:gd name="connsiteX2" fmla="*/ 1223269 w 2983583"/>
              <a:gd name="connsiteY2" fmla="*/ 0 h 1815882"/>
              <a:gd name="connsiteX3" fmla="*/ 1760314 w 2983583"/>
              <a:gd name="connsiteY3" fmla="*/ 0 h 1815882"/>
              <a:gd name="connsiteX4" fmla="*/ 2327195 w 2983583"/>
              <a:gd name="connsiteY4" fmla="*/ 0 h 1815882"/>
              <a:gd name="connsiteX5" fmla="*/ 2983583 w 2983583"/>
              <a:gd name="connsiteY5" fmla="*/ 0 h 1815882"/>
              <a:gd name="connsiteX6" fmla="*/ 2983583 w 2983583"/>
              <a:gd name="connsiteY6" fmla="*/ 472129 h 1815882"/>
              <a:gd name="connsiteX7" fmla="*/ 2983583 w 2983583"/>
              <a:gd name="connsiteY7" fmla="*/ 926100 h 1815882"/>
              <a:gd name="connsiteX8" fmla="*/ 2983583 w 2983583"/>
              <a:gd name="connsiteY8" fmla="*/ 1361912 h 1815882"/>
              <a:gd name="connsiteX9" fmla="*/ 2983583 w 2983583"/>
              <a:gd name="connsiteY9" fmla="*/ 1815882 h 1815882"/>
              <a:gd name="connsiteX10" fmla="*/ 2476374 w 2983583"/>
              <a:gd name="connsiteY10" fmla="*/ 1815882 h 1815882"/>
              <a:gd name="connsiteX11" fmla="*/ 1939329 w 2983583"/>
              <a:gd name="connsiteY11" fmla="*/ 1815882 h 1815882"/>
              <a:gd name="connsiteX12" fmla="*/ 1372448 w 2983583"/>
              <a:gd name="connsiteY12" fmla="*/ 1815882 h 1815882"/>
              <a:gd name="connsiteX13" fmla="*/ 775732 w 2983583"/>
              <a:gd name="connsiteY13" fmla="*/ 1815882 h 1815882"/>
              <a:gd name="connsiteX14" fmla="*/ 0 w 2983583"/>
              <a:gd name="connsiteY14" fmla="*/ 1815882 h 1815882"/>
              <a:gd name="connsiteX15" fmla="*/ 0 w 2983583"/>
              <a:gd name="connsiteY15" fmla="*/ 1325594 h 1815882"/>
              <a:gd name="connsiteX16" fmla="*/ 0 w 2983583"/>
              <a:gd name="connsiteY16" fmla="*/ 907941 h 1815882"/>
              <a:gd name="connsiteX17" fmla="*/ 0 w 2983583"/>
              <a:gd name="connsiteY17" fmla="*/ 490288 h 1815882"/>
              <a:gd name="connsiteX18" fmla="*/ 0 w 2983583"/>
              <a:gd name="connsiteY18" fmla="*/ 0 h 18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3583" h="1815882" fill="none" extrusionOk="0">
                <a:moveTo>
                  <a:pt x="0" y="0"/>
                </a:moveTo>
                <a:cubicBezTo>
                  <a:pt x="270968" y="-47239"/>
                  <a:pt x="316024" y="61501"/>
                  <a:pt x="566881" y="0"/>
                </a:cubicBezTo>
                <a:cubicBezTo>
                  <a:pt x="817738" y="-61501"/>
                  <a:pt x="1051170" y="48008"/>
                  <a:pt x="1223269" y="0"/>
                </a:cubicBezTo>
                <a:cubicBezTo>
                  <a:pt x="1395368" y="-48008"/>
                  <a:pt x="1501313" y="2611"/>
                  <a:pt x="1760314" y="0"/>
                </a:cubicBezTo>
                <a:cubicBezTo>
                  <a:pt x="2019315" y="-2611"/>
                  <a:pt x="2090830" y="37108"/>
                  <a:pt x="2327195" y="0"/>
                </a:cubicBezTo>
                <a:cubicBezTo>
                  <a:pt x="2563560" y="-37108"/>
                  <a:pt x="2787669" y="16475"/>
                  <a:pt x="2983583" y="0"/>
                </a:cubicBezTo>
                <a:cubicBezTo>
                  <a:pt x="3021256" y="232100"/>
                  <a:pt x="2936532" y="372691"/>
                  <a:pt x="2983583" y="472129"/>
                </a:cubicBezTo>
                <a:cubicBezTo>
                  <a:pt x="3030634" y="571567"/>
                  <a:pt x="2979587" y="795544"/>
                  <a:pt x="2983583" y="926100"/>
                </a:cubicBezTo>
                <a:cubicBezTo>
                  <a:pt x="2987579" y="1056656"/>
                  <a:pt x="2966937" y="1180555"/>
                  <a:pt x="2983583" y="1361912"/>
                </a:cubicBezTo>
                <a:cubicBezTo>
                  <a:pt x="3000229" y="1543269"/>
                  <a:pt x="2963424" y="1699858"/>
                  <a:pt x="2983583" y="1815882"/>
                </a:cubicBezTo>
                <a:cubicBezTo>
                  <a:pt x="2828896" y="1869067"/>
                  <a:pt x="2604743" y="1805776"/>
                  <a:pt x="2476374" y="1815882"/>
                </a:cubicBezTo>
                <a:cubicBezTo>
                  <a:pt x="2348005" y="1825988"/>
                  <a:pt x="2115010" y="1758665"/>
                  <a:pt x="1939329" y="1815882"/>
                </a:cubicBezTo>
                <a:cubicBezTo>
                  <a:pt x="1763648" y="1873099"/>
                  <a:pt x="1505324" y="1768190"/>
                  <a:pt x="1372448" y="1815882"/>
                </a:cubicBezTo>
                <a:cubicBezTo>
                  <a:pt x="1239572" y="1863574"/>
                  <a:pt x="910696" y="1803574"/>
                  <a:pt x="775732" y="1815882"/>
                </a:cubicBezTo>
                <a:cubicBezTo>
                  <a:pt x="640768" y="1828190"/>
                  <a:pt x="165413" y="1787585"/>
                  <a:pt x="0" y="1815882"/>
                </a:cubicBezTo>
                <a:cubicBezTo>
                  <a:pt x="-18518" y="1648986"/>
                  <a:pt x="30697" y="1570090"/>
                  <a:pt x="0" y="1325594"/>
                </a:cubicBezTo>
                <a:cubicBezTo>
                  <a:pt x="-30697" y="1081098"/>
                  <a:pt x="32225" y="1021914"/>
                  <a:pt x="0" y="907941"/>
                </a:cubicBezTo>
                <a:cubicBezTo>
                  <a:pt x="-32225" y="793968"/>
                  <a:pt x="31456" y="628383"/>
                  <a:pt x="0" y="490288"/>
                </a:cubicBezTo>
                <a:cubicBezTo>
                  <a:pt x="-31456" y="352193"/>
                  <a:pt x="33142" y="238730"/>
                  <a:pt x="0" y="0"/>
                </a:cubicBezTo>
                <a:close/>
              </a:path>
              <a:path w="2983583" h="1815882" stroke="0" extrusionOk="0">
                <a:moveTo>
                  <a:pt x="0" y="0"/>
                </a:moveTo>
                <a:cubicBezTo>
                  <a:pt x="217833" y="-73492"/>
                  <a:pt x="356271" y="39856"/>
                  <a:pt x="626552" y="0"/>
                </a:cubicBezTo>
                <a:cubicBezTo>
                  <a:pt x="896833" y="-39856"/>
                  <a:pt x="1003680" y="53218"/>
                  <a:pt x="1193433" y="0"/>
                </a:cubicBezTo>
                <a:cubicBezTo>
                  <a:pt x="1383186" y="-53218"/>
                  <a:pt x="1708416" y="77671"/>
                  <a:pt x="1849821" y="0"/>
                </a:cubicBezTo>
                <a:cubicBezTo>
                  <a:pt x="1991226" y="-77671"/>
                  <a:pt x="2245920" y="12720"/>
                  <a:pt x="2357031" y="0"/>
                </a:cubicBezTo>
                <a:cubicBezTo>
                  <a:pt x="2468142" y="-12720"/>
                  <a:pt x="2849336" y="20396"/>
                  <a:pt x="2983583" y="0"/>
                </a:cubicBezTo>
                <a:cubicBezTo>
                  <a:pt x="3041023" y="203615"/>
                  <a:pt x="2934067" y="307931"/>
                  <a:pt x="2983583" y="490288"/>
                </a:cubicBezTo>
                <a:cubicBezTo>
                  <a:pt x="3033099" y="672645"/>
                  <a:pt x="2974451" y="771392"/>
                  <a:pt x="2983583" y="926100"/>
                </a:cubicBezTo>
                <a:cubicBezTo>
                  <a:pt x="2992715" y="1080808"/>
                  <a:pt x="2968079" y="1212326"/>
                  <a:pt x="2983583" y="1398229"/>
                </a:cubicBezTo>
                <a:cubicBezTo>
                  <a:pt x="2999087" y="1584132"/>
                  <a:pt x="2951649" y="1644271"/>
                  <a:pt x="2983583" y="1815882"/>
                </a:cubicBezTo>
                <a:cubicBezTo>
                  <a:pt x="2864734" y="1856908"/>
                  <a:pt x="2604866" y="1764721"/>
                  <a:pt x="2446538" y="1815882"/>
                </a:cubicBezTo>
                <a:cubicBezTo>
                  <a:pt x="2288210" y="1867043"/>
                  <a:pt x="2177882" y="1765495"/>
                  <a:pt x="1909493" y="1815882"/>
                </a:cubicBezTo>
                <a:cubicBezTo>
                  <a:pt x="1641105" y="1866269"/>
                  <a:pt x="1498739" y="1790117"/>
                  <a:pt x="1312777" y="1815882"/>
                </a:cubicBezTo>
                <a:cubicBezTo>
                  <a:pt x="1126815" y="1841647"/>
                  <a:pt x="881882" y="1769123"/>
                  <a:pt x="716060" y="1815882"/>
                </a:cubicBezTo>
                <a:cubicBezTo>
                  <a:pt x="550238" y="1862641"/>
                  <a:pt x="239449" y="1757480"/>
                  <a:pt x="0" y="1815882"/>
                </a:cubicBezTo>
                <a:cubicBezTo>
                  <a:pt x="-47533" y="1647602"/>
                  <a:pt x="5508" y="1512510"/>
                  <a:pt x="0" y="1380070"/>
                </a:cubicBezTo>
                <a:cubicBezTo>
                  <a:pt x="-5508" y="1247630"/>
                  <a:pt x="9830" y="1034038"/>
                  <a:pt x="0" y="944259"/>
                </a:cubicBezTo>
                <a:cubicBezTo>
                  <a:pt x="-9830" y="854480"/>
                  <a:pt x="14289" y="629974"/>
                  <a:pt x="0" y="508447"/>
                </a:cubicBezTo>
                <a:cubicBezTo>
                  <a:pt x="-14289" y="386920"/>
                  <a:pt x="4211" y="248502"/>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nchor="t">
            <a:spAutoFit/>
          </a:bodyPr>
          <a:lstStyle/>
          <a:p>
            <a:r>
              <a:rPr lang="en-US" sz="1600" b="1" dirty="0">
                <a:ea typeface="+mn-lt"/>
                <a:cs typeface="+mn-lt"/>
              </a:rPr>
              <a:t>20:</a:t>
            </a:r>
            <a:r>
              <a:rPr lang="en-GB" sz="1600" dirty="0">
                <a:ea typeface="+mn-lt"/>
                <a:cs typeface="+mn-lt"/>
              </a:rPr>
              <a:t> Does your country have a National Urban Policy or Regional Development Plan that (a) responds to population dynamics, (b) ensures balanced territorial development, and (c) increase in local fiscal space</a:t>
            </a:r>
            <a:endParaRPr lang="en-US" sz="1600" dirty="0">
              <a:ea typeface="+mn-lt"/>
              <a:cs typeface="+mn-lt"/>
            </a:endParaRPr>
          </a:p>
        </p:txBody>
      </p:sp>
      <p:grpSp>
        <p:nvGrpSpPr>
          <p:cNvPr id="26" name="Group 25">
            <a:extLst>
              <a:ext uri="{FF2B5EF4-FFF2-40B4-BE49-F238E27FC236}">
                <a16:creationId xmlns:a16="http://schemas.microsoft.com/office/drawing/2014/main" id="{3643DA9E-4D6E-470B-AF2D-4054B5C5237C}"/>
              </a:ext>
            </a:extLst>
          </p:cNvPr>
          <p:cNvGrpSpPr/>
          <p:nvPr/>
        </p:nvGrpSpPr>
        <p:grpSpPr>
          <a:xfrm>
            <a:off x="5238755" y="4607550"/>
            <a:ext cx="2894592" cy="1352682"/>
            <a:chOff x="5238755" y="4689947"/>
            <a:chExt cx="2894592" cy="859953"/>
          </a:xfrm>
        </p:grpSpPr>
        <p:cxnSp>
          <p:nvCxnSpPr>
            <p:cNvPr id="27" name="Straight Connector 26">
              <a:extLst>
                <a:ext uri="{FF2B5EF4-FFF2-40B4-BE49-F238E27FC236}">
                  <a16:creationId xmlns:a16="http://schemas.microsoft.com/office/drawing/2014/main" id="{3BFC620D-B753-4226-B2AE-8C756DFC1476}"/>
                </a:ext>
              </a:extLst>
            </p:cNvPr>
            <p:cNvCxnSpPr>
              <a:cxnSpLocks/>
              <a:stCxn id="28" idx="3"/>
            </p:cNvCxnSpPr>
            <p:nvPr/>
          </p:nvCxnSpPr>
          <p:spPr>
            <a:xfrm>
              <a:off x="7619998" y="5119924"/>
              <a:ext cx="513349"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763030E-55E3-44A8-82BF-0DD84ADCD4CE}"/>
                </a:ext>
              </a:extLst>
            </p:cNvPr>
            <p:cNvSpPr/>
            <p:nvPr/>
          </p:nvSpPr>
          <p:spPr>
            <a:xfrm>
              <a:off x="5238755" y="4689947"/>
              <a:ext cx="2381243" cy="859953"/>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BD1762E2-3541-4237-A4D0-92C45D850595}"/>
              </a:ext>
            </a:extLst>
          </p:cNvPr>
          <p:cNvGrpSpPr/>
          <p:nvPr/>
        </p:nvGrpSpPr>
        <p:grpSpPr>
          <a:xfrm>
            <a:off x="5195701" y="2780881"/>
            <a:ext cx="3032229" cy="1437638"/>
            <a:chOff x="5238755" y="4689947"/>
            <a:chExt cx="2894592" cy="859953"/>
          </a:xfrm>
        </p:grpSpPr>
        <p:cxnSp>
          <p:nvCxnSpPr>
            <p:cNvPr id="30" name="Straight Connector 29">
              <a:extLst>
                <a:ext uri="{FF2B5EF4-FFF2-40B4-BE49-F238E27FC236}">
                  <a16:creationId xmlns:a16="http://schemas.microsoft.com/office/drawing/2014/main" id="{7589FF5F-53EF-4405-82FC-6AFC1DD35FE7}"/>
                </a:ext>
              </a:extLst>
            </p:cNvPr>
            <p:cNvCxnSpPr>
              <a:cxnSpLocks/>
              <a:stCxn id="33" idx="3"/>
            </p:cNvCxnSpPr>
            <p:nvPr/>
          </p:nvCxnSpPr>
          <p:spPr>
            <a:xfrm>
              <a:off x="7619998" y="5119924"/>
              <a:ext cx="513349" cy="0"/>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D54B325-A3E7-4F88-AF4F-65849F37A0EC}"/>
                </a:ext>
              </a:extLst>
            </p:cNvPr>
            <p:cNvSpPr/>
            <p:nvPr/>
          </p:nvSpPr>
          <p:spPr>
            <a:xfrm>
              <a:off x="5238755" y="4689947"/>
              <a:ext cx="2381243" cy="859953"/>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0433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par>
                                <p:cTn id="20" presetID="22" presetClass="entr" presetSubtype="8"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22" presetClass="entr" presetSubtype="8"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0A1CA21-DB7B-493A-8991-BBCF6EBC068B}"/>
              </a:ext>
            </a:extLst>
          </p:cNvPr>
          <p:cNvSpPr/>
          <p:nvPr/>
        </p:nvSpPr>
        <p:spPr>
          <a:xfrm>
            <a:off x="285995" y="2444304"/>
            <a:ext cx="1969390" cy="196939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C19D633-3908-4E57-8551-4A44FBFA929F}"/>
              </a:ext>
            </a:extLst>
          </p:cNvPr>
          <p:cNvSpPr>
            <a:spLocks noGrp="1"/>
          </p:cNvSpPr>
          <p:nvPr>
            <p:ph type="title"/>
          </p:nvPr>
        </p:nvSpPr>
        <p:spPr>
          <a:xfrm>
            <a:off x="838196" y="214519"/>
            <a:ext cx="10515600" cy="699882"/>
          </a:xfrm>
        </p:spPr>
        <p:txBody>
          <a:bodyPr/>
          <a:lstStyle/>
          <a:p>
            <a:r>
              <a:rPr lang="en-US" sz="2000" b="1" dirty="0"/>
              <a:t>Transformative commitments</a:t>
            </a:r>
            <a:r>
              <a:rPr lang="en-GB" sz="2000" b="1" dirty="0"/>
              <a:t>: </a:t>
            </a:r>
            <a:br>
              <a:rPr lang="en-GB" sz="2000" b="1" dirty="0"/>
            </a:br>
            <a:r>
              <a:rPr lang="en-US" sz="2000" b="1" dirty="0"/>
              <a:t>Environmentally sustainable and resilient urban development</a:t>
            </a:r>
            <a:endParaRPr lang="en-GB" sz="2000" b="1" dirty="0"/>
          </a:p>
        </p:txBody>
      </p:sp>
      <p:sp>
        <p:nvSpPr>
          <p:cNvPr id="5" name="Rectangle 4">
            <a:extLst>
              <a:ext uri="{FF2B5EF4-FFF2-40B4-BE49-F238E27FC236}">
                <a16:creationId xmlns:a16="http://schemas.microsoft.com/office/drawing/2014/main" id="{73B7E3D0-6618-497A-8EA2-039586D21911}"/>
              </a:ext>
            </a:extLst>
          </p:cNvPr>
          <p:cNvSpPr/>
          <p:nvPr/>
        </p:nvSpPr>
        <p:spPr>
          <a:xfrm>
            <a:off x="331089" y="3186623"/>
            <a:ext cx="1932387" cy="954107"/>
          </a:xfrm>
          <a:prstGeom prst="rect">
            <a:avLst/>
          </a:prstGeom>
        </p:spPr>
        <p:txBody>
          <a:bodyPr wrap="square">
            <a:spAutoFit/>
          </a:bodyPr>
          <a:lstStyle/>
          <a:p>
            <a:pPr algn="ctr"/>
            <a:r>
              <a:rPr lang="en-US" sz="1400" b="1" dirty="0">
                <a:solidFill>
                  <a:schemeClr val="bg1"/>
                </a:solidFill>
                <a:latin typeface="Titillium Web" panose="00000400000000000000" pitchFamily="2" charset="0"/>
              </a:rPr>
              <a:t>Environmentally sustainable and resilient urban development</a:t>
            </a:r>
            <a:endParaRPr lang="en-GB" sz="1400" b="1" dirty="0">
              <a:solidFill>
                <a:schemeClr val="bg1"/>
              </a:solidFill>
              <a:latin typeface="Titillium Web" panose="00000400000000000000" pitchFamily="2" charset="0"/>
            </a:endParaRPr>
          </a:p>
        </p:txBody>
      </p:sp>
      <p:sp>
        <p:nvSpPr>
          <p:cNvPr id="6" name="Rectangle: Rounded Corners 5">
            <a:extLst>
              <a:ext uri="{FF2B5EF4-FFF2-40B4-BE49-F238E27FC236}">
                <a16:creationId xmlns:a16="http://schemas.microsoft.com/office/drawing/2014/main" id="{FFED7923-BFF3-47F8-9442-D2A40EB9A9A0}"/>
              </a:ext>
            </a:extLst>
          </p:cNvPr>
          <p:cNvSpPr/>
          <p:nvPr/>
        </p:nvSpPr>
        <p:spPr>
          <a:xfrm>
            <a:off x="2762481" y="2586013"/>
            <a:ext cx="1926124" cy="142718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tillium Web" panose="00000400000000000000" pitchFamily="2" charset="0"/>
              </a:rPr>
              <a:t>1.Resilience, Mitigation, and Adaption of Cities and Human Settlements</a:t>
            </a:r>
            <a:endParaRPr lang="en-GB" sz="1600" b="1" dirty="0">
              <a:latin typeface="Titillium Web" panose="00000400000000000000" pitchFamily="2" charset="0"/>
            </a:endParaRPr>
          </a:p>
        </p:txBody>
      </p:sp>
      <p:sp>
        <p:nvSpPr>
          <p:cNvPr id="7" name="Rectangle: Rounded Corners 6">
            <a:extLst>
              <a:ext uri="{FF2B5EF4-FFF2-40B4-BE49-F238E27FC236}">
                <a16:creationId xmlns:a16="http://schemas.microsoft.com/office/drawing/2014/main" id="{2BBE4E7F-3D8A-4D2A-B548-109C75BDCC6B}"/>
              </a:ext>
            </a:extLst>
          </p:cNvPr>
          <p:cNvSpPr/>
          <p:nvPr/>
        </p:nvSpPr>
        <p:spPr>
          <a:xfrm>
            <a:off x="5333338" y="1512877"/>
            <a:ext cx="2191839" cy="69988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Address urban sprawl and loss of biodiversity</a:t>
            </a:r>
            <a:endParaRPr lang="en-GB" sz="1600" b="1" dirty="0">
              <a:solidFill>
                <a:schemeClr val="tx1"/>
              </a:solidFill>
              <a:latin typeface="Titillium Web" panose="00000400000000000000" pitchFamily="2" charset="0"/>
            </a:endParaRPr>
          </a:p>
        </p:txBody>
      </p:sp>
      <p:sp>
        <p:nvSpPr>
          <p:cNvPr id="8" name="Rectangle: Rounded Corners 7">
            <a:extLst>
              <a:ext uri="{FF2B5EF4-FFF2-40B4-BE49-F238E27FC236}">
                <a16:creationId xmlns:a16="http://schemas.microsoft.com/office/drawing/2014/main" id="{D88D5A89-20E8-4A75-B5F5-1B6F6C315150}"/>
              </a:ext>
            </a:extLst>
          </p:cNvPr>
          <p:cNvSpPr/>
          <p:nvPr/>
        </p:nvSpPr>
        <p:spPr>
          <a:xfrm>
            <a:off x="5333338" y="2591012"/>
            <a:ext cx="2191839" cy="75975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Climate change mitigation and adaptation actions</a:t>
            </a:r>
            <a:endParaRPr lang="en-GB" sz="1600" b="1" dirty="0">
              <a:solidFill>
                <a:schemeClr val="tx1"/>
              </a:solidFill>
              <a:latin typeface="Titillium Web" panose="00000400000000000000" pitchFamily="2" charset="0"/>
            </a:endParaRPr>
          </a:p>
        </p:txBody>
      </p:sp>
      <p:sp>
        <p:nvSpPr>
          <p:cNvPr id="9" name="Rectangle: Rounded Corners 8">
            <a:extLst>
              <a:ext uri="{FF2B5EF4-FFF2-40B4-BE49-F238E27FC236}">
                <a16:creationId xmlns:a16="http://schemas.microsoft.com/office/drawing/2014/main" id="{D454B9AB-F016-4D19-893C-207A1FB41F85}"/>
              </a:ext>
            </a:extLst>
          </p:cNvPr>
          <p:cNvSpPr/>
          <p:nvPr/>
        </p:nvSpPr>
        <p:spPr>
          <a:xfrm>
            <a:off x="5333338" y="3507239"/>
            <a:ext cx="2191839" cy="102242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Develop systems to reduce the impact of natural and human-made disasters</a:t>
            </a:r>
            <a:endParaRPr lang="en-GB" sz="1600" b="1" dirty="0">
              <a:solidFill>
                <a:schemeClr val="tx1"/>
              </a:solidFill>
              <a:latin typeface="Titillium Web" panose="00000400000000000000" pitchFamily="2" charset="0"/>
            </a:endParaRPr>
          </a:p>
        </p:txBody>
      </p:sp>
      <p:sp>
        <p:nvSpPr>
          <p:cNvPr id="10" name="Rectangle: Rounded Corners 9">
            <a:extLst>
              <a:ext uri="{FF2B5EF4-FFF2-40B4-BE49-F238E27FC236}">
                <a16:creationId xmlns:a16="http://schemas.microsoft.com/office/drawing/2014/main" id="{6AEFCC99-EAEB-4982-901C-F82E7294E92E}"/>
              </a:ext>
            </a:extLst>
          </p:cNvPr>
          <p:cNvSpPr/>
          <p:nvPr/>
        </p:nvSpPr>
        <p:spPr>
          <a:xfrm>
            <a:off x="5333338" y="4775680"/>
            <a:ext cx="2191839" cy="11337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tillium Web" panose="00000400000000000000" pitchFamily="2" charset="0"/>
              </a:rPr>
              <a:t>Build urban resilience through quality infrastructure and spatial planning</a:t>
            </a:r>
            <a:endParaRPr lang="en-GB" sz="1600" b="1" dirty="0">
              <a:solidFill>
                <a:schemeClr val="tx1"/>
              </a:solidFill>
              <a:latin typeface="Titillium Web" panose="00000400000000000000" pitchFamily="2" charset="0"/>
            </a:endParaRPr>
          </a:p>
        </p:txBody>
      </p:sp>
      <p:sp>
        <p:nvSpPr>
          <p:cNvPr id="11" name="TextBox 10">
            <a:extLst>
              <a:ext uri="{FF2B5EF4-FFF2-40B4-BE49-F238E27FC236}">
                <a16:creationId xmlns:a16="http://schemas.microsoft.com/office/drawing/2014/main" id="{CD2519BD-53AD-49AA-AC3A-8DA5C86D896C}"/>
              </a:ext>
            </a:extLst>
          </p:cNvPr>
          <p:cNvSpPr txBox="1"/>
          <p:nvPr/>
        </p:nvSpPr>
        <p:spPr>
          <a:xfrm>
            <a:off x="8931353" y="218309"/>
            <a:ext cx="2938475" cy="1323439"/>
          </a:xfrm>
          <a:custGeom>
            <a:avLst/>
            <a:gdLst>
              <a:gd name="connsiteX0" fmla="*/ 0 w 2938475"/>
              <a:gd name="connsiteY0" fmla="*/ 0 h 1323439"/>
              <a:gd name="connsiteX1" fmla="*/ 558310 w 2938475"/>
              <a:gd name="connsiteY1" fmla="*/ 0 h 1323439"/>
              <a:gd name="connsiteX2" fmla="*/ 1175390 w 2938475"/>
              <a:gd name="connsiteY2" fmla="*/ 0 h 1323439"/>
              <a:gd name="connsiteX3" fmla="*/ 1674931 w 2938475"/>
              <a:gd name="connsiteY3" fmla="*/ 0 h 1323439"/>
              <a:gd name="connsiteX4" fmla="*/ 2321395 w 2938475"/>
              <a:gd name="connsiteY4" fmla="*/ 0 h 1323439"/>
              <a:gd name="connsiteX5" fmla="*/ 2938475 w 2938475"/>
              <a:gd name="connsiteY5" fmla="*/ 0 h 1323439"/>
              <a:gd name="connsiteX6" fmla="*/ 2938475 w 2938475"/>
              <a:gd name="connsiteY6" fmla="*/ 427912 h 1323439"/>
              <a:gd name="connsiteX7" fmla="*/ 2938475 w 2938475"/>
              <a:gd name="connsiteY7" fmla="*/ 895527 h 1323439"/>
              <a:gd name="connsiteX8" fmla="*/ 2938475 w 2938475"/>
              <a:gd name="connsiteY8" fmla="*/ 1323439 h 1323439"/>
              <a:gd name="connsiteX9" fmla="*/ 2350780 w 2938475"/>
              <a:gd name="connsiteY9" fmla="*/ 1323439 h 1323439"/>
              <a:gd name="connsiteX10" fmla="*/ 1792470 w 2938475"/>
              <a:gd name="connsiteY10" fmla="*/ 1323439 h 1323439"/>
              <a:gd name="connsiteX11" fmla="*/ 1292929 w 2938475"/>
              <a:gd name="connsiteY11" fmla="*/ 1323439 h 1323439"/>
              <a:gd name="connsiteX12" fmla="*/ 675849 w 2938475"/>
              <a:gd name="connsiteY12" fmla="*/ 1323439 h 1323439"/>
              <a:gd name="connsiteX13" fmla="*/ 0 w 2938475"/>
              <a:gd name="connsiteY13" fmla="*/ 1323439 h 1323439"/>
              <a:gd name="connsiteX14" fmla="*/ 0 w 2938475"/>
              <a:gd name="connsiteY14" fmla="*/ 895527 h 1323439"/>
              <a:gd name="connsiteX15" fmla="*/ 0 w 2938475"/>
              <a:gd name="connsiteY15" fmla="*/ 494084 h 1323439"/>
              <a:gd name="connsiteX16" fmla="*/ 0 w 2938475"/>
              <a:gd name="connsiteY16"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38475" h="1323439" fill="none" extrusionOk="0">
                <a:moveTo>
                  <a:pt x="0" y="0"/>
                </a:moveTo>
                <a:cubicBezTo>
                  <a:pt x="268257" y="-46458"/>
                  <a:pt x="341899" y="51616"/>
                  <a:pt x="558310" y="0"/>
                </a:cubicBezTo>
                <a:cubicBezTo>
                  <a:pt x="774721" y="-51616"/>
                  <a:pt x="972790" y="5261"/>
                  <a:pt x="1175390" y="0"/>
                </a:cubicBezTo>
                <a:cubicBezTo>
                  <a:pt x="1377990" y="-5261"/>
                  <a:pt x="1450992" y="58485"/>
                  <a:pt x="1674931" y="0"/>
                </a:cubicBezTo>
                <a:cubicBezTo>
                  <a:pt x="1898870" y="-58485"/>
                  <a:pt x="2145631" y="22166"/>
                  <a:pt x="2321395" y="0"/>
                </a:cubicBezTo>
                <a:cubicBezTo>
                  <a:pt x="2497159" y="-22166"/>
                  <a:pt x="2673068" y="21619"/>
                  <a:pt x="2938475" y="0"/>
                </a:cubicBezTo>
                <a:cubicBezTo>
                  <a:pt x="2945983" y="202761"/>
                  <a:pt x="2921177" y="270448"/>
                  <a:pt x="2938475" y="427912"/>
                </a:cubicBezTo>
                <a:cubicBezTo>
                  <a:pt x="2955773" y="585376"/>
                  <a:pt x="2886718" y="674326"/>
                  <a:pt x="2938475" y="895527"/>
                </a:cubicBezTo>
                <a:cubicBezTo>
                  <a:pt x="2990232" y="1116728"/>
                  <a:pt x="2892390" y="1163266"/>
                  <a:pt x="2938475" y="1323439"/>
                </a:cubicBezTo>
                <a:cubicBezTo>
                  <a:pt x="2786031" y="1380455"/>
                  <a:pt x="2481870" y="1281788"/>
                  <a:pt x="2350780" y="1323439"/>
                </a:cubicBezTo>
                <a:cubicBezTo>
                  <a:pt x="2219691" y="1365090"/>
                  <a:pt x="2016401" y="1307642"/>
                  <a:pt x="1792470" y="1323439"/>
                </a:cubicBezTo>
                <a:cubicBezTo>
                  <a:pt x="1568539" y="1339236"/>
                  <a:pt x="1487071" y="1271727"/>
                  <a:pt x="1292929" y="1323439"/>
                </a:cubicBezTo>
                <a:cubicBezTo>
                  <a:pt x="1098787" y="1375151"/>
                  <a:pt x="879054" y="1288370"/>
                  <a:pt x="675849" y="1323439"/>
                </a:cubicBezTo>
                <a:cubicBezTo>
                  <a:pt x="472644" y="1358508"/>
                  <a:pt x="164927" y="1269510"/>
                  <a:pt x="0" y="1323439"/>
                </a:cubicBezTo>
                <a:cubicBezTo>
                  <a:pt x="-45985" y="1189727"/>
                  <a:pt x="5570" y="1105106"/>
                  <a:pt x="0" y="895527"/>
                </a:cubicBezTo>
                <a:cubicBezTo>
                  <a:pt x="-5570" y="685948"/>
                  <a:pt x="14336" y="683800"/>
                  <a:pt x="0" y="494084"/>
                </a:cubicBezTo>
                <a:cubicBezTo>
                  <a:pt x="-14336" y="304368"/>
                  <a:pt x="18997" y="203715"/>
                  <a:pt x="0" y="0"/>
                </a:cubicBezTo>
                <a:close/>
              </a:path>
              <a:path w="2938475" h="1323439" stroke="0" extrusionOk="0">
                <a:moveTo>
                  <a:pt x="0" y="0"/>
                </a:moveTo>
                <a:cubicBezTo>
                  <a:pt x="221302" y="-1623"/>
                  <a:pt x="383211" y="73125"/>
                  <a:pt x="617080" y="0"/>
                </a:cubicBezTo>
                <a:cubicBezTo>
                  <a:pt x="850949" y="-73125"/>
                  <a:pt x="909042" y="10134"/>
                  <a:pt x="1175390" y="0"/>
                </a:cubicBezTo>
                <a:cubicBezTo>
                  <a:pt x="1441738" y="-10134"/>
                  <a:pt x="1531547" y="24706"/>
                  <a:pt x="1821855" y="0"/>
                </a:cubicBezTo>
                <a:cubicBezTo>
                  <a:pt x="2112164" y="-24706"/>
                  <a:pt x="2179332" y="19810"/>
                  <a:pt x="2321395" y="0"/>
                </a:cubicBezTo>
                <a:cubicBezTo>
                  <a:pt x="2463458" y="-19810"/>
                  <a:pt x="2739291" y="64007"/>
                  <a:pt x="2938475" y="0"/>
                </a:cubicBezTo>
                <a:cubicBezTo>
                  <a:pt x="2943703" y="130083"/>
                  <a:pt x="2933700" y="326133"/>
                  <a:pt x="2938475" y="467615"/>
                </a:cubicBezTo>
                <a:cubicBezTo>
                  <a:pt x="2943250" y="609097"/>
                  <a:pt x="2914877" y="726276"/>
                  <a:pt x="2938475" y="895527"/>
                </a:cubicBezTo>
                <a:cubicBezTo>
                  <a:pt x="2962073" y="1064778"/>
                  <a:pt x="2889871" y="1210452"/>
                  <a:pt x="2938475" y="1323439"/>
                </a:cubicBezTo>
                <a:cubicBezTo>
                  <a:pt x="2637906" y="1389654"/>
                  <a:pt x="2548476" y="1266029"/>
                  <a:pt x="2292011" y="1323439"/>
                </a:cubicBezTo>
                <a:cubicBezTo>
                  <a:pt x="2035546" y="1380849"/>
                  <a:pt x="1926955" y="1302921"/>
                  <a:pt x="1763085" y="1323439"/>
                </a:cubicBezTo>
                <a:cubicBezTo>
                  <a:pt x="1599215" y="1343957"/>
                  <a:pt x="1478742" y="1303626"/>
                  <a:pt x="1234159" y="1323439"/>
                </a:cubicBezTo>
                <a:cubicBezTo>
                  <a:pt x="989576" y="1343252"/>
                  <a:pt x="926986" y="1275773"/>
                  <a:pt x="646464" y="1323439"/>
                </a:cubicBezTo>
                <a:cubicBezTo>
                  <a:pt x="365942" y="1371105"/>
                  <a:pt x="190842" y="1320577"/>
                  <a:pt x="0" y="1323439"/>
                </a:cubicBezTo>
                <a:cubicBezTo>
                  <a:pt x="-16617" y="1215192"/>
                  <a:pt x="498" y="1036584"/>
                  <a:pt x="0" y="921996"/>
                </a:cubicBezTo>
                <a:cubicBezTo>
                  <a:pt x="-498" y="807408"/>
                  <a:pt x="23211" y="595009"/>
                  <a:pt x="0" y="480850"/>
                </a:cubicBezTo>
                <a:cubicBezTo>
                  <a:pt x="-23211" y="366691"/>
                  <a:pt x="54358" y="203784"/>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600" b="1" dirty="0">
                <a:latin typeface="Titillium Web" panose="00000400000000000000" pitchFamily="2" charset="0"/>
              </a:rPr>
              <a:t>15: </a:t>
            </a:r>
            <a:r>
              <a:rPr lang="en-US" sz="1600" dirty="0">
                <a:latin typeface="Titillium Web" panose="00000400000000000000" pitchFamily="2" charset="0"/>
              </a:rPr>
              <a:t>Ratio of land consumption rate to population growth rate.</a:t>
            </a:r>
          </a:p>
          <a:p>
            <a:endParaRPr lang="en-US" sz="1600" dirty="0">
              <a:latin typeface="Titillium Web" panose="00000400000000000000" pitchFamily="2" charset="0"/>
            </a:endParaRPr>
          </a:p>
          <a:p>
            <a:r>
              <a:rPr lang="en-US" sz="1600" b="1" dirty="0">
                <a:latin typeface="Titillium Web" panose="00000400000000000000" pitchFamily="2" charset="0"/>
              </a:rPr>
              <a:t>48: </a:t>
            </a:r>
            <a:r>
              <a:rPr lang="en-US" sz="1600" dirty="0">
                <a:latin typeface="Titillium Web" panose="00000400000000000000" pitchFamily="2" charset="0"/>
              </a:rPr>
              <a:t>Percentage of land under protected natural areas.</a:t>
            </a:r>
          </a:p>
        </p:txBody>
      </p:sp>
      <p:grpSp>
        <p:nvGrpSpPr>
          <p:cNvPr id="20" name="Group 19">
            <a:extLst>
              <a:ext uri="{FF2B5EF4-FFF2-40B4-BE49-F238E27FC236}">
                <a16:creationId xmlns:a16="http://schemas.microsoft.com/office/drawing/2014/main" id="{7AE3B839-8B22-4544-A509-4524F7D70AC9}"/>
              </a:ext>
            </a:extLst>
          </p:cNvPr>
          <p:cNvGrpSpPr/>
          <p:nvPr/>
        </p:nvGrpSpPr>
        <p:grpSpPr>
          <a:xfrm>
            <a:off x="5265176" y="1420361"/>
            <a:ext cx="3666177" cy="859953"/>
            <a:chOff x="5238755" y="4689947"/>
            <a:chExt cx="3666177" cy="859953"/>
          </a:xfrm>
        </p:grpSpPr>
        <p:cxnSp>
          <p:nvCxnSpPr>
            <p:cNvPr id="15" name="Straight Connector 14">
              <a:extLst>
                <a:ext uri="{FF2B5EF4-FFF2-40B4-BE49-F238E27FC236}">
                  <a16:creationId xmlns:a16="http://schemas.microsoft.com/office/drawing/2014/main" id="{2E2F8961-82A2-4831-843F-456A81FF2398}"/>
                </a:ext>
              </a:extLst>
            </p:cNvPr>
            <p:cNvCxnSpPr>
              <a:cxnSpLocks/>
            </p:cNvCxnSpPr>
            <p:nvPr/>
          </p:nvCxnSpPr>
          <p:spPr>
            <a:xfrm flipV="1">
              <a:off x="7656135" y="4742817"/>
              <a:ext cx="1248797" cy="1"/>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D195F08-5C64-4109-994E-D41EA30C962F}"/>
                </a:ext>
              </a:extLst>
            </p:cNvPr>
            <p:cNvSpPr/>
            <p:nvPr/>
          </p:nvSpPr>
          <p:spPr>
            <a:xfrm>
              <a:off x="5238755" y="4689947"/>
              <a:ext cx="2381243" cy="859953"/>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Straight Connector 21">
            <a:extLst>
              <a:ext uri="{FF2B5EF4-FFF2-40B4-BE49-F238E27FC236}">
                <a16:creationId xmlns:a16="http://schemas.microsoft.com/office/drawing/2014/main" id="{201260ED-95DE-41DD-B644-A06DDEEE273F}"/>
              </a:ext>
            </a:extLst>
          </p:cNvPr>
          <p:cNvCxnSpPr>
            <a:cxnSpLocks/>
            <a:stCxn id="3" idx="6"/>
            <a:endCxn id="6" idx="1"/>
          </p:cNvCxnSpPr>
          <p:nvPr/>
        </p:nvCxnSpPr>
        <p:spPr>
          <a:xfrm>
            <a:off x="2255385" y="3428999"/>
            <a:ext cx="507096"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B457D48-8F65-4A1E-9508-579068795FD4}"/>
              </a:ext>
            </a:extLst>
          </p:cNvPr>
          <p:cNvCxnSpPr>
            <a:cxnSpLocks/>
          </p:cNvCxnSpPr>
          <p:nvPr/>
        </p:nvCxnSpPr>
        <p:spPr>
          <a:xfrm>
            <a:off x="5111805" y="187959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39ADA5-5C72-4372-A80D-CF68E31A0EB7}"/>
              </a:ext>
            </a:extLst>
          </p:cNvPr>
          <p:cNvCxnSpPr>
            <a:cxnSpLocks/>
          </p:cNvCxnSpPr>
          <p:nvPr/>
        </p:nvCxnSpPr>
        <p:spPr>
          <a:xfrm>
            <a:off x="5127988" y="294004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2443FCD-8EFC-4DF0-B6A3-211C3AF03817}"/>
              </a:ext>
            </a:extLst>
          </p:cNvPr>
          <p:cNvCxnSpPr>
            <a:cxnSpLocks/>
          </p:cNvCxnSpPr>
          <p:nvPr/>
        </p:nvCxnSpPr>
        <p:spPr>
          <a:xfrm>
            <a:off x="5111805" y="4013199"/>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A05951B-1396-4E8F-B68F-F86DE079340C}"/>
              </a:ext>
            </a:extLst>
          </p:cNvPr>
          <p:cNvCxnSpPr>
            <a:cxnSpLocks/>
          </p:cNvCxnSpPr>
          <p:nvPr/>
        </p:nvCxnSpPr>
        <p:spPr>
          <a:xfrm>
            <a:off x="5111805" y="5119924"/>
            <a:ext cx="221533"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9709A31-607A-40F3-BF57-BAD0CD2C9DB7}"/>
              </a:ext>
            </a:extLst>
          </p:cNvPr>
          <p:cNvCxnSpPr/>
          <p:nvPr/>
        </p:nvCxnSpPr>
        <p:spPr>
          <a:xfrm>
            <a:off x="5111805" y="1879599"/>
            <a:ext cx="0" cy="3240325"/>
          </a:xfrm>
          <a:prstGeom prst="line">
            <a:avLst/>
          </a:prstGeom>
          <a:ln w="25400" cap="rnd">
            <a:solidFill>
              <a:schemeClr val="accent5">
                <a:lumMod val="50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F6242C-0597-433C-A51B-902A31019544}"/>
              </a:ext>
            </a:extLst>
          </p:cNvPr>
          <p:cNvCxnSpPr>
            <a:cxnSpLocks/>
          </p:cNvCxnSpPr>
          <p:nvPr/>
        </p:nvCxnSpPr>
        <p:spPr>
          <a:xfrm>
            <a:off x="4613271" y="3342734"/>
            <a:ext cx="507096" cy="0"/>
          </a:xfrm>
          <a:prstGeom prst="line">
            <a:avLst/>
          </a:prstGeom>
          <a:ln w="25400" cap="rnd">
            <a:solidFill>
              <a:schemeClr val="accent5">
                <a:lumMod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Open hand with plant">
            <a:extLst>
              <a:ext uri="{FF2B5EF4-FFF2-40B4-BE49-F238E27FC236}">
                <a16:creationId xmlns:a16="http://schemas.microsoft.com/office/drawing/2014/main" id="{FCF7B1EE-D8AF-47D2-84ED-F2F168071F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176" y="2473559"/>
            <a:ext cx="687891" cy="687891"/>
          </a:xfrm>
          <a:prstGeom prst="rect">
            <a:avLst/>
          </a:prstGeom>
        </p:spPr>
      </p:pic>
      <p:sp>
        <p:nvSpPr>
          <p:cNvPr id="4" name="Footer Placeholder 3">
            <a:extLst>
              <a:ext uri="{FF2B5EF4-FFF2-40B4-BE49-F238E27FC236}">
                <a16:creationId xmlns:a16="http://schemas.microsoft.com/office/drawing/2014/main" id="{6A453089-D288-4304-90E1-49E2475601E2}"/>
              </a:ext>
            </a:extLst>
          </p:cNvPr>
          <p:cNvSpPr>
            <a:spLocks noGrp="1"/>
          </p:cNvSpPr>
          <p:nvPr>
            <p:ph type="ftr" sz="quarter" idx="11"/>
          </p:nvPr>
        </p:nvSpPr>
        <p:spPr/>
        <p:txBody>
          <a:bodyPr/>
          <a:lstStyle/>
          <a:p>
            <a:fld id="{6FC01BC6-DA2A-4B05-B40F-74773717A932}" type="slidenum">
              <a:rPr lang="en-GB" smtClean="0"/>
              <a:t>9</a:t>
            </a:fld>
            <a:endParaRPr lang="en-GB" dirty="0"/>
          </a:p>
        </p:txBody>
      </p:sp>
      <p:sp>
        <p:nvSpPr>
          <p:cNvPr id="30" name="TextBox 29">
            <a:extLst>
              <a:ext uri="{FF2B5EF4-FFF2-40B4-BE49-F238E27FC236}">
                <a16:creationId xmlns:a16="http://schemas.microsoft.com/office/drawing/2014/main" id="{861D1C35-7118-4864-AE4C-C3422D8303AA}"/>
              </a:ext>
            </a:extLst>
          </p:cNvPr>
          <p:cNvSpPr txBox="1"/>
          <p:nvPr/>
        </p:nvSpPr>
        <p:spPr>
          <a:xfrm>
            <a:off x="8691852" y="1704158"/>
            <a:ext cx="3417475" cy="3293209"/>
          </a:xfrm>
          <a:custGeom>
            <a:avLst/>
            <a:gdLst>
              <a:gd name="connsiteX0" fmla="*/ 0 w 3417475"/>
              <a:gd name="connsiteY0" fmla="*/ 0 h 3293209"/>
              <a:gd name="connsiteX1" fmla="*/ 535404 w 3417475"/>
              <a:gd name="connsiteY1" fmla="*/ 0 h 3293209"/>
              <a:gd name="connsiteX2" fmla="*/ 1173333 w 3417475"/>
              <a:gd name="connsiteY2" fmla="*/ 0 h 3293209"/>
              <a:gd name="connsiteX3" fmla="*/ 1811262 w 3417475"/>
              <a:gd name="connsiteY3" fmla="*/ 0 h 3293209"/>
              <a:gd name="connsiteX4" fmla="*/ 2312491 w 3417475"/>
              <a:gd name="connsiteY4" fmla="*/ 0 h 3293209"/>
              <a:gd name="connsiteX5" fmla="*/ 2779546 w 3417475"/>
              <a:gd name="connsiteY5" fmla="*/ 0 h 3293209"/>
              <a:gd name="connsiteX6" fmla="*/ 3417475 w 3417475"/>
              <a:gd name="connsiteY6" fmla="*/ 0 h 3293209"/>
              <a:gd name="connsiteX7" fmla="*/ 3417475 w 3417475"/>
              <a:gd name="connsiteY7" fmla="*/ 515936 h 3293209"/>
              <a:gd name="connsiteX8" fmla="*/ 3417475 w 3417475"/>
              <a:gd name="connsiteY8" fmla="*/ 966008 h 3293209"/>
              <a:gd name="connsiteX9" fmla="*/ 3417475 w 3417475"/>
              <a:gd name="connsiteY9" fmla="*/ 1514876 h 3293209"/>
              <a:gd name="connsiteX10" fmla="*/ 3417475 w 3417475"/>
              <a:gd name="connsiteY10" fmla="*/ 1997880 h 3293209"/>
              <a:gd name="connsiteX11" fmla="*/ 3417475 w 3417475"/>
              <a:gd name="connsiteY11" fmla="*/ 2513816 h 3293209"/>
              <a:gd name="connsiteX12" fmla="*/ 3417475 w 3417475"/>
              <a:gd name="connsiteY12" fmla="*/ 3293209 h 3293209"/>
              <a:gd name="connsiteX13" fmla="*/ 2813721 w 3417475"/>
              <a:gd name="connsiteY13" fmla="*/ 3293209 h 3293209"/>
              <a:gd name="connsiteX14" fmla="*/ 2312491 w 3417475"/>
              <a:gd name="connsiteY14" fmla="*/ 3293209 h 3293209"/>
              <a:gd name="connsiteX15" fmla="*/ 1708738 w 3417475"/>
              <a:gd name="connsiteY15" fmla="*/ 3293209 h 3293209"/>
              <a:gd name="connsiteX16" fmla="*/ 1104984 w 3417475"/>
              <a:gd name="connsiteY16" fmla="*/ 3293209 h 3293209"/>
              <a:gd name="connsiteX17" fmla="*/ 603754 w 3417475"/>
              <a:gd name="connsiteY17" fmla="*/ 3293209 h 3293209"/>
              <a:gd name="connsiteX18" fmla="*/ 0 w 3417475"/>
              <a:gd name="connsiteY18" fmla="*/ 3293209 h 3293209"/>
              <a:gd name="connsiteX19" fmla="*/ 0 w 3417475"/>
              <a:gd name="connsiteY19" fmla="*/ 2810205 h 3293209"/>
              <a:gd name="connsiteX20" fmla="*/ 0 w 3417475"/>
              <a:gd name="connsiteY20" fmla="*/ 2195473 h 3293209"/>
              <a:gd name="connsiteX21" fmla="*/ 0 w 3417475"/>
              <a:gd name="connsiteY21" fmla="*/ 1679537 h 3293209"/>
              <a:gd name="connsiteX22" fmla="*/ 0 w 3417475"/>
              <a:gd name="connsiteY22" fmla="*/ 1097736 h 3293209"/>
              <a:gd name="connsiteX23" fmla="*/ 0 w 3417475"/>
              <a:gd name="connsiteY23" fmla="*/ 515936 h 3293209"/>
              <a:gd name="connsiteX24" fmla="*/ 0 w 3417475"/>
              <a:gd name="connsiteY24" fmla="*/ 0 h 329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17475" h="3293209" fill="none" extrusionOk="0">
                <a:moveTo>
                  <a:pt x="0" y="0"/>
                </a:moveTo>
                <a:cubicBezTo>
                  <a:pt x="247219" y="-41836"/>
                  <a:pt x="394898" y="112"/>
                  <a:pt x="535404" y="0"/>
                </a:cubicBezTo>
                <a:cubicBezTo>
                  <a:pt x="675910" y="-112"/>
                  <a:pt x="916867" y="50476"/>
                  <a:pt x="1173333" y="0"/>
                </a:cubicBezTo>
                <a:cubicBezTo>
                  <a:pt x="1429799" y="-50476"/>
                  <a:pt x="1563124" y="66583"/>
                  <a:pt x="1811262" y="0"/>
                </a:cubicBezTo>
                <a:cubicBezTo>
                  <a:pt x="2059400" y="-66583"/>
                  <a:pt x="2158043" y="15751"/>
                  <a:pt x="2312491" y="0"/>
                </a:cubicBezTo>
                <a:cubicBezTo>
                  <a:pt x="2466939" y="-15751"/>
                  <a:pt x="2582837" y="20658"/>
                  <a:pt x="2779546" y="0"/>
                </a:cubicBezTo>
                <a:cubicBezTo>
                  <a:pt x="2976255" y="-20658"/>
                  <a:pt x="3106947" y="16316"/>
                  <a:pt x="3417475" y="0"/>
                </a:cubicBezTo>
                <a:cubicBezTo>
                  <a:pt x="3454711" y="129770"/>
                  <a:pt x="3389206" y="315005"/>
                  <a:pt x="3417475" y="515936"/>
                </a:cubicBezTo>
                <a:cubicBezTo>
                  <a:pt x="3445744" y="716867"/>
                  <a:pt x="3401211" y="751672"/>
                  <a:pt x="3417475" y="966008"/>
                </a:cubicBezTo>
                <a:cubicBezTo>
                  <a:pt x="3433739" y="1180344"/>
                  <a:pt x="3370273" y="1350949"/>
                  <a:pt x="3417475" y="1514876"/>
                </a:cubicBezTo>
                <a:cubicBezTo>
                  <a:pt x="3464677" y="1678803"/>
                  <a:pt x="3382043" y="1770910"/>
                  <a:pt x="3417475" y="1997880"/>
                </a:cubicBezTo>
                <a:cubicBezTo>
                  <a:pt x="3452907" y="2224850"/>
                  <a:pt x="3406184" y="2336471"/>
                  <a:pt x="3417475" y="2513816"/>
                </a:cubicBezTo>
                <a:cubicBezTo>
                  <a:pt x="3428766" y="2691161"/>
                  <a:pt x="3377822" y="2952949"/>
                  <a:pt x="3417475" y="3293209"/>
                </a:cubicBezTo>
                <a:cubicBezTo>
                  <a:pt x="3186752" y="3351923"/>
                  <a:pt x="2989556" y="3254422"/>
                  <a:pt x="2813721" y="3293209"/>
                </a:cubicBezTo>
                <a:cubicBezTo>
                  <a:pt x="2637886" y="3331996"/>
                  <a:pt x="2508926" y="3259201"/>
                  <a:pt x="2312491" y="3293209"/>
                </a:cubicBezTo>
                <a:cubicBezTo>
                  <a:pt x="2116056" y="3327217"/>
                  <a:pt x="1837244" y="3289178"/>
                  <a:pt x="1708738" y="3293209"/>
                </a:cubicBezTo>
                <a:cubicBezTo>
                  <a:pt x="1580232" y="3297240"/>
                  <a:pt x="1360425" y="3265304"/>
                  <a:pt x="1104984" y="3293209"/>
                </a:cubicBezTo>
                <a:cubicBezTo>
                  <a:pt x="849543" y="3321114"/>
                  <a:pt x="759633" y="3234813"/>
                  <a:pt x="603754" y="3293209"/>
                </a:cubicBezTo>
                <a:cubicBezTo>
                  <a:pt x="447875" y="3351605"/>
                  <a:pt x="290219" y="3229188"/>
                  <a:pt x="0" y="3293209"/>
                </a:cubicBezTo>
                <a:cubicBezTo>
                  <a:pt x="-53431" y="3099943"/>
                  <a:pt x="25147" y="3005701"/>
                  <a:pt x="0" y="2810205"/>
                </a:cubicBezTo>
                <a:cubicBezTo>
                  <a:pt x="-25147" y="2614709"/>
                  <a:pt x="58972" y="2383210"/>
                  <a:pt x="0" y="2195473"/>
                </a:cubicBezTo>
                <a:cubicBezTo>
                  <a:pt x="-58972" y="2007736"/>
                  <a:pt x="6889" y="1911290"/>
                  <a:pt x="0" y="1679537"/>
                </a:cubicBezTo>
                <a:cubicBezTo>
                  <a:pt x="-6889" y="1447784"/>
                  <a:pt x="67354" y="1289031"/>
                  <a:pt x="0" y="1097736"/>
                </a:cubicBezTo>
                <a:cubicBezTo>
                  <a:pt x="-67354" y="906441"/>
                  <a:pt x="49676" y="741131"/>
                  <a:pt x="0" y="515936"/>
                </a:cubicBezTo>
                <a:cubicBezTo>
                  <a:pt x="-49676" y="290741"/>
                  <a:pt x="3369" y="211957"/>
                  <a:pt x="0" y="0"/>
                </a:cubicBezTo>
                <a:close/>
              </a:path>
              <a:path w="3417475" h="3293209" stroke="0" extrusionOk="0">
                <a:moveTo>
                  <a:pt x="0" y="0"/>
                </a:moveTo>
                <a:cubicBezTo>
                  <a:pt x="259039" y="-1619"/>
                  <a:pt x="356092" y="60972"/>
                  <a:pt x="603754" y="0"/>
                </a:cubicBezTo>
                <a:cubicBezTo>
                  <a:pt x="851416" y="-60972"/>
                  <a:pt x="910593" y="47389"/>
                  <a:pt x="1139158" y="0"/>
                </a:cubicBezTo>
                <a:cubicBezTo>
                  <a:pt x="1367723" y="-47389"/>
                  <a:pt x="1573966" y="74051"/>
                  <a:pt x="1777087" y="0"/>
                </a:cubicBezTo>
                <a:cubicBezTo>
                  <a:pt x="1980208" y="-74051"/>
                  <a:pt x="2064389" y="44886"/>
                  <a:pt x="2244142" y="0"/>
                </a:cubicBezTo>
                <a:cubicBezTo>
                  <a:pt x="2423895" y="-44886"/>
                  <a:pt x="2574556" y="62762"/>
                  <a:pt x="2813721" y="0"/>
                </a:cubicBezTo>
                <a:cubicBezTo>
                  <a:pt x="3052886" y="-62762"/>
                  <a:pt x="3133749" y="53216"/>
                  <a:pt x="3417475" y="0"/>
                </a:cubicBezTo>
                <a:cubicBezTo>
                  <a:pt x="3467461" y="147381"/>
                  <a:pt x="3394870" y="395382"/>
                  <a:pt x="3417475" y="515936"/>
                </a:cubicBezTo>
                <a:cubicBezTo>
                  <a:pt x="3440080" y="636490"/>
                  <a:pt x="3393569" y="973466"/>
                  <a:pt x="3417475" y="1097736"/>
                </a:cubicBezTo>
                <a:cubicBezTo>
                  <a:pt x="3441381" y="1222006"/>
                  <a:pt x="3363766" y="1457004"/>
                  <a:pt x="3417475" y="1712469"/>
                </a:cubicBezTo>
                <a:cubicBezTo>
                  <a:pt x="3471184" y="1967934"/>
                  <a:pt x="3369984" y="2030104"/>
                  <a:pt x="3417475" y="2195473"/>
                </a:cubicBezTo>
                <a:cubicBezTo>
                  <a:pt x="3464966" y="2360842"/>
                  <a:pt x="3388544" y="2491857"/>
                  <a:pt x="3417475" y="2645545"/>
                </a:cubicBezTo>
                <a:cubicBezTo>
                  <a:pt x="3446406" y="2799233"/>
                  <a:pt x="3386334" y="3040386"/>
                  <a:pt x="3417475" y="3293209"/>
                </a:cubicBezTo>
                <a:cubicBezTo>
                  <a:pt x="3155456" y="3332300"/>
                  <a:pt x="3037950" y="3237677"/>
                  <a:pt x="2813721" y="3293209"/>
                </a:cubicBezTo>
                <a:cubicBezTo>
                  <a:pt x="2589492" y="3348741"/>
                  <a:pt x="2497827" y="3262220"/>
                  <a:pt x="2346666" y="3293209"/>
                </a:cubicBezTo>
                <a:cubicBezTo>
                  <a:pt x="2195505" y="3324198"/>
                  <a:pt x="2023797" y="3237887"/>
                  <a:pt x="1811262" y="3293209"/>
                </a:cubicBezTo>
                <a:cubicBezTo>
                  <a:pt x="1598727" y="3348531"/>
                  <a:pt x="1492409" y="3282836"/>
                  <a:pt x="1275857" y="3293209"/>
                </a:cubicBezTo>
                <a:cubicBezTo>
                  <a:pt x="1059305" y="3303582"/>
                  <a:pt x="910610" y="3233981"/>
                  <a:pt x="637929" y="3293209"/>
                </a:cubicBezTo>
                <a:cubicBezTo>
                  <a:pt x="365248" y="3352437"/>
                  <a:pt x="184874" y="3246858"/>
                  <a:pt x="0" y="3293209"/>
                </a:cubicBezTo>
                <a:cubicBezTo>
                  <a:pt x="-55205" y="3172716"/>
                  <a:pt x="32762" y="2982283"/>
                  <a:pt x="0" y="2777273"/>
                </a:cubicBezTo>
                <a:cubicBezTo>
                  <a:pt x="-32762" y="2572263"/>
                  <a:pt x="42511" y="2505577"/>
                  <a:pt x="0" y="2261337"/>
                </a:cubicBezTo>
                <a:cubicBezTo>
                  <a:pt x="-42511" y="2017097"/>
                  <a:pt x="12589" y="1862830"/>
                  <a:pt x="0" y="1679537"/>
                </a:cubicBezTo>
                <a:cubicBezTo>
                  <a:pt x="-12589" y="1496244"/>
                  <a:pt x="26608" y="1441658"/>
                  <a:pt x="0" y="1229465"/>
                </a:cubicBezTo>
                <a:cubicBezTo>
                  <a:pt x="-26608" y="1017272"/>
                  <a:pt x="15235" y="889502"/>
                  <a:pt x="0" y="713529"/>
                </a:cubicBezTo>
                <a:cubicBezTo>
                  <a:pt x="-15235" y="537556"/>
                  <a:pt x="66180" y="214147"/>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GB" sz="1600" b="1" dirty="0">
                <a:latin typeface="Titillium Web" panose="00000400000000000000" pitchFamily="2" charset="0"/>
              </a:rPr>
              <a:t>49:</a:t>
            </a:r>
            <a:r>
              <a:rPr lang="en-GB" sz="1600" dirty="0">
                <a:latin typeface="Titillium Web" panose="00000400000000000000" pitchFamily="2" charset="0"/>
              </a:rPr>
              <a:t> Percentage of local governments that adopt and implement local disaster risk reduction strategies in line with national strategies.</a:t>
            </a:r>
          </a:p>
          <a:p>
            <a:r>
              <a:rPr lang="en-GB" sz="1600" b="1" dirty="0">
                <a:latin typeface="Titillium Web" panose="00000400000000000000" pitchFamily="2" charset="0"/>
              </a:rPr>
              <a:t>50:</a:t>
            </a:r>
            <a:r>
              <a:rPr lang="en-GB" sz="1600" dirty="0">
                <a:latin typeface="Titillium Web" panose="00000400000000000000" pitchFamily="2" charset="0"/>
              </a:rPr>
              <a:t> Percentage subnational/local government with budgets dedicated to climate change mitigation and adaptation actions.</a:t>
            </a:r>
          </a:p>
          <a:p>
            <a:r>
              <a:rPr lang="en-GB" sz="1600" b="1" dirty="0">
                <a:latin typeface="Titillium Web" panose="00000400000000000000" pitchFamily="2" charset="0"/>
              </a:rPr>
              <a:t>30:</a:t>
            </a:r>
            <a:r>
              <a:rPr lang="en-GB" sz="1600" dirty="0">
                <a:latin typeface="Titillium Web" panose="00000400000000000000" pitchFamily="2" charset="0"/>
              </a:rPr>
              <a:t> Annual mean levels of fine particulate matter (e.g. PM2.5 and PM10) in cities (population weighted)</a:t>
            </a:r>
          </a:p>
          <a:p>
            <a:r>
              <a:rPr lang="en-GB" sz="1600" b="1" dirty="0">
                <a:latin typeface="Titillium Web" panose="00000400000000000000" pitchFamily="2" charset="0"/>
              </a:rPr>
              <a:t>3:</a:t>
            </a:r>
            <a:r>
              <a:rPr lang="en-GB" sz="1600" dirty="0">
                <a:latin typeface="Titillium Web" panose="00000400000000000000" pitchFamily="2" charset="0"/>
              </a:rPr>
              <a:t> Mortality rate attributed to household and ambient air pollution</a:t>
            </a:r>
          </a:p>
        </p:txBody>
      </p:sp>
      <p:grpSp>
        <p:nvGrpSpPr>
          <p:cNvPr id="35" name="Group 34">
            <a:extLst>
              <a:ext uri="{FF2B5EF4-FFF2-40B4-BE49-F238E27FC236}">
                <a16:creationId xmlns:a16="http://schemas.microsoft.com/office/drawing/2014/main" id="{50B2D128-3D8D-4684-A195-8AD469CA9A32}"/>
              </a:ext>
            </a:extLst>
          </p:cNvPr>
          <p:cNvGrpSpPr/>
          <p:nvPr/>
        </p:nvGrpSpPr>
        <p:grpSpPr>
          <a:xfrm>
            <a:off x="5325785" y="2550064"/>
            <a:ext cx="3353236" cy="859953"/>
            <a:chOff x="5238755" y="4689947"/>
            <a:chExt cx="3629183" cy="859953"/>
          </a:xfrm>
        </p:grpSpPr>
        <p:cxnSp>
          <p:nvCxnSpPr>
            <p:cNvPr id="37" name="Straight Connector 36">
              <a:extLst>
                <a:ext uri="{FF2B5EF4-FFF2-40B4-BE49-F238E27FC236}">
                  <a16:creationId xmlns:a16="http://schemas.microsoft.com/office/drawing/2014/main" id="{C08F93D7-D79C-4A15-B44A-799954915C50}"/>
                </a:ext>
              </a:extLst>
            </p:cNvPr>
            <p:cNvCxnSpPr>
              <a:cxnSpLocks/>
            </p:cNvCxnSpPr>
            <p:nvPr/>
          </p:nvCxnSpPr>
          <p:spPr>
            <a:xfrm flipV="1">
              <a:off x="7619141" y="4877545"/>
              <a:ext cx="1248797" cy="1"/>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18CC05F-294C-4299-B659-06F87FAAC4A9}"/>
                </a:ext>
              </a:extLst>
            </p:cNvPr>
            <p:cNvSpPr/>
            <p:nvPr/>
          </p:nvSpPr>
          <p:spPr>
            <a:xfrm>
              <a:off x="5238755" y="4689947"/>
              <a:ext cx="2381243" cy="859953"/>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a:extLst>
              <a:ext uri="{FF2B5EF4-FFF2-40B4-BE49-F238E27FC236}">
                <a16:creationId xmlns:a16="http://schemas.microsoft.com/office/drawing/2014/main" id="{22AE7F2C-313E-41B7-9250-557D6527797F}"/>
              </a:ext>
            </a:extLst>
          </p:cNvPr>
          <p:cNvSpPr txBox="1"/>
          <p:nvPr/>
        </p:nvSpPr>
        <p:spPr>
          <a:xfrm>
            <a:off x="8845599" y="5230415"/>
            <a:ext cx="2996009" cy="830997"/>
          </a:xfrm>
          <a:custGeom>
            <a:avLst/>
            <a:gdLst>
              <a:gd name="connsiteX0" fmla="*/ 0 w 2996009"/>
              <a:gd name="connsiteY0" fmla="*/ 0 h 830997"/>
              <a:gd name="connsiteX1" fmla="*/ 599202 w 2996009"/>
              <a:gd name="connsiteY1" fmla="*/ 0 h 830997"/>
              <a:gd name="connsiteX2" fmla="*/ 1228364 w 2996009"/>
              <a:gd name="connsiteY2" fmla="*/ 0 h 830997"/>
              <a:gd name="connsiteX3" fmla="*/ 1887486 w 2996009"/>
              <a:gd name="connsiteY3" fmla="*/ 0 h 830997"/>
              <a:gd name="connsiteX4" fmla="*/ 2996009 w 2996009"/>
              <a:gd name="connsiteY4" fmla="*/ 0 h 830997"/>
              <a:gd name="connsiteX5" fmla="*/ 2996009 w 2996009"/>
              <a:gd name="connsiteY5" fmla="*/ 390569 h 830997"/>
              <a:gd name="connsiteX6" fmla="*/ 2996009 w 2996009"/>
              <a:gd name="connsiteY6" fmla="*/ 830997 h 830997"/>
              <a:gd name="connsiteX7" fmla="*/ 2336887 w 2996009"/>
              <a:gd name="connsiteY7" fmla="*/ 830997 h 830997"/>
              <a:gd name="connsiteX8" fmla="*/ 1737685 w 2996009"/>
              <a:gd name="connsiteY8" fmla="*/ 830997 h 830997"/>
              <a:gd name="connsiteX9" fmla="*/ 1168444 w 2996009"/>
              <a:gd name="connsiteY9" fmla="*/ 830997 h 830997"/>
              <a:gd name="connsiteX10" fmla="*/ 539282 w 2996009"/>
              <a:gd name="connsiteY10" fmla="*/ 830997 h 830997"/>
              <a:gd name="connsiteX11" fmla="*/ 0 w 2996009"/>
              <a:gd name="connsiteY11" fmla="*/ 830997 h 830997"/>
              <a:gd name="connsiteX12" fmla="*/ 0 w 2996009"/>
              <a:gd name="connsiteY12" fmla="*/ 423808 h 830997"/>
              <a:gd name="connsiteX13" fmla="*/ 0 w 2996009"/>
              <a:gd name="connsiteY13"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6009" h="830997" fill="none" extrusionOk="0">
                <a:moveTo>
                  <a:pt x="0" y="0"/>
                </a:moveTo>
                <a:cubicBezTo>
                  <a:pt x="232397" y="-47141"/>
                  <a:pt x="470218" y="53779"/>
                  <a:pt x="599202" y="0"/>
                </a:cubicBezTo>
                <a:cubicBezTo>
                  <a:pt x="728186" y="-53779"/>
                  <a:pt x="1075912" y="42482"/>
                  <a:pt x="1228364" y="0"/>
                </a:cubicBezTo>
                <a:cubicBezTo>
                  <a:pt x="1380816" y="-42482"/>
                  <a:pt x="1593401" y="72047"/>
                  <a:pt x="1887486" y="0"/>
                </a:cubicBezTo>
                <a:cubicBezTo>
                  <a:pt x="2181571" y="-72047"/>
                  <a:pt x="2521958" y="4644"/>
                  <a:pt x="2996009" y="0"/>
                </a:cubicBezTo>
                <a:cubicBezTo>
                  <a:pt x="3025227" y="102283"/>
                  <a:pt x="2989177" y="213693"/>
                  <a:pt x="2996009" y="390569"/>
                </a:cubicBezTo>
                <a:cubicBezTo>
                  <a:pt x="3002841" y="567445"/>
                  <a:pt x="2954620" y="724565"/>
                  <a:pt x="2996009" y="830997"/>
                </a:cubicBezTo>
                <a:cubicBezTo>
                  <a:pt x="2682688" y="890870"/>
                  <a:pt x="2512580" y="765671"/>
                  <a:pt x="2336887" y="830997"/>
                </a:cubicBezTo>
                <a:cubicBezTo>
                  <a:pt x="2161194" y="896323"/>
                  <a:pt x="1914309" y="829591"/>
                  <a:pt x="1737685" y="830997"/>
                </a:cubicBezTo>
                <a:cubicBezTo>
                  <a:pt x="1561061" y="832403"/>
                  <a:pt x="1303034" y="767136"/>
                  <a:pt x="1168444" y="830997"/>
                </a:cubicBezTo>
                <a:cubicBezTo>
                  <a:pt x="1033854" y="894858"/>
                  <a:pt x="839494" y="767834"/>
                  <a:pt x="539282" y="830997"/>
                </a:cubicBezTo>
                <a:cubicBezTo>
                  <a:pt x="239070" y="894160"/>
                  <a:pt x="172856" y="784926"/>
                  <a:pt x="0" y="830997"/>
                </a:cubicBezTo>
                <a:cubicBezTo>
                  <a:pt x="-32414" y="689313"/>
                  <a:pt x="31981" y="598485"/>
                  <a:pt x="0" y="423808"/>
                </a:cubicBezTo>
                <a:cubicBezTo>
                  <a:pt x="-31981" y="249131"/>
                  <a:pt x="40055" y="207923"/>
                  <a:pt x="0" y="0"/>
                </a:cubicBezTo>
                <a:close/>
              </a:path>
              <a:path w="2996009" h="830997" stroke="0" extrusionOk="0">
                <a:moveTo>
                  <a:pt x="0" y="0"/>
                </a:moveTo>
                <a:cubicBezTo>
                  <a:pt x="130593" y="-43784"/>
                  <a:pt x="497109" y="60010"/>
                  <a:pt x="629162" y="0"/>
                </a:cubicBezTo>
                <a:cubicBezTo>
                  <a:pt x="761215" y="-60010"/>
                  <a:pt x="916541" y="9791"/>
                  <a:pt x="1198404" y="0"/>
                </a:cubicBezTo>
                <a:cubicBezTo>
                  <a:pt x="1480267" y="-9791"/>
                  <a:pt x="1608860" y="54323"/>
                  <a:pt x="1857526" y="0"/>
                </a:cubicBezTo>
                <a:cubicBezTo>
                  <a:pt x="2106192" y="-54323"/>
                  <a:pt x="2119740" y="38850"/>
                  <a:pt x="2366847" y="0"/>
                </a:cubicBezTo>
                <a:cubicBezTo>
                  <a:pt x="2613954" y="-38850"/>
                  <a:pt x="2844117" y="25215"/>
                  <a:pt x="2996009" y="0"/>
                </a:cubicBezTo>
                <a:cubicBezTo>
                  <a:pt x="3044079" y="140880"/>
                  <a:pt x="2989349" y="310553"/>
                  <a:pt x="2996009" y="432118"/>
                </a:cubicBezTo>
                <a:cubicBezTo>
                  <a:pt x="3002669" y="553683"/>
                  <a:pt x="2980471" y="697591"/>
                  <a:pt x="2996009" y="830997"/>
                </a:cubicBezTo>
                <a:cubicBezTo>
                  <a:pt x="2730644" y="870180"/>
                  <a:pt x="2561507" y="813815"/>
                  <a:pt x="2366847" y="830997"/>
                </a:cubicBezTo>
                <a:cubicBezTo>
                  <a:pt x="2172187" y="848179"/>
                  <a:pt x="1938099" y="782670"/>
                  <a:pt x="1797605" y="830997"/>
                </a:cubicBezTo>
                <a:cubicBezTo>
                  <a:pt x="1657111" y="879324"/>
                  <a:pt x="1480213" y="777737"/>
                  <a:pt x="1258324" y="830997"/>
                </a:cubicBezTo>
                <a:cubicBezTo>
                  <a:pt x="1036435" y="884257"/>
                  <a:pt x="983874" y="777367"/>
                  <a:pt x="719042" y="830997"/>
                </a:cubicBezTo>
                <a:cubicBezTo>
                  <a:pt x="454210" y="884627"/>
                  <a:pt x="284979" y="750960"/>
                  <a:pt x="0" y="830997"/>
                </a:cubicBezTo>
                <a:cubicBezTo>
                  <a:pt x="-16546" y="697658"/>
                  <a:pt x="17483" y="501230"/>
                  <a:pt x="0" y="415499"/>
                </a:cubicBezTo>
                <a:cubicBezTo>
                  <a:pt x="-17483" y="329768"/>
                  <a:pt x="13429" y="90983"/>
                  <a:pt x="0" y="0"/>
                </a:cubicBezTo>
                <a:close/>
              </a:path>
            </a:pathLst>
          </a:custGeom>
          <a:blipFill>
            <a:blip r:embed="rId2"/>
            <a:tile tx="0" ty="0" sx="100000" sy="100000" flip="none" algn="tl"/>
          </a:blipFill>
          <a:ln w="6350">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n-US" sz="1600" b="1" dirty="0">
                <a:latin typeface="Titillium Web" panose="00000400000000000000" pitchFamily="2" charset="0"/>
              </a:rPr>
              <a:t>52: </a:t>
            </a:r>
            <a:r>
              <a:rPr lang="en-GB" sz="1600" dirty="0">
                <a:latin typeface="Titillium Web" panose="00000400000000000000" pitchFamily="2" charset="0"/>
              </a:rPr>
              <a:t>Does the country have a multi-hazard monitoring and forecasting system?</a:t>
            </a:r>
            <a:endParaRPr lang="en-US" sz="1600" dirty="0">
              <a:latin typeface="Titillium Web" panose="00000400000000000000" pitchFamily="2" charset="0"/>
            </a:endParaRPr>
          </a:p>
        </p:txBody>
      </p:sp>
      <p:cxnSp>
        <p:nvCxnSpPr>
          <p:cNvPr id="39" name="Straight Connector 38">
            <a:extLst>
              <a:ext uri="{FF2B5EF4-FFF2-40B4-BE49-F238E27FC236}">
                <a16:creationId xmlns:a16="http://schemas.microsoft.com/office/drawing/2014/main" id="{02C8A443-E85E-41DE-ABAA-C3D3F882B3BB}"/>
              </a:ext>
            </a:extLst>
          </p:cNvPr>
          <p:cNvCxnSpPr>
            <a:cxnSpLocks/>
          </p:cNvCxnSpPr>
          <p:nvPr/>
        </p:nvCxnSpPr>
        <p:spPr>
          <a:xfrm>
            <a:off x="7525177" y="4486847"/>
            <a:ext cx="1252621" cy="971783"/>
          </a:xfrm>
          <a:prstGeom prst="line">
            <a:avLst/>
          </a:prstGeom>
          <a:ln w="25400" cap="rnd">
            <a:solidFill>
              <a:srgbClr val="FFC000"/>
            </a:solidFill>
            <a:prstDash val="sysDash"/>
            <a:rou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ECB9A47B-F6D2-46A3-A647-BD8B2A044710}"/>
              </a:ext>
            </a:extLst>
          </p:cNvPr>
          <p:cNvSpPr/>
          <p:nvPr/>
        </p:nvSpPr>
        <p:spPr>
          <a:xfrm>
            <a:off x="5250306" y="3447984"/>
            <a:ext cx="2294719" cy="1139203"/>
          </a:xfrm>
          <a:prstGeom prst="rect">
            <a:avLst/>
          </a:prstGeom>
          <a:noFill/>
          <a:ln w="25400" cap="rnd">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08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par>
                                <p:cTn id="16" presetID="22" presetClass="entr" presetSubtype="8"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0"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TotalTime>
  <Words>2091</Words>
  <Application>Microsoft Office PowerPoint</Application>
  <PresentationFormat>Widescreen</PresentationFormat>
  <Paragraphs>225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Titillium Web</vt:lpstr>
      <vt:lpstr>Office Theme</vt:lpstr>
      <vt:lpstr>PowerPoint Presentation</vt:lpstr>
      <vt:lpstr>PowerPoint Presentation</vt:lpstr>
      <vt:lpstr>The New Urban Agenda monitoring framework</vt:lpstr>
      <vt:lpstr>Transformative commitments:  Social Inclusion and Ending Poverty</vt:lpstr>
      <vt:lpstr>Transformative commitments:  Social Inclusion and Ending Poverty</vt:lpstr>
      <vt:lpstr>Transformative commitments:  Social Inclusion and Ending Poverty</vt:lpstr>
      <vt:lpstr>Transformative commitments:  Sustainable and inclusive urban prosperity and opportunities for all</vt:lpstr>
      <vt:lpstr>Transformative commitments:  Sustainable and inclusive urban prosperity and opportunities for all</vt:lpstr>
      <vt:lpstr>Transformative commitments:  Environmentally sustainable and resilient urban development</vt:lpstr>
      <vt:lpstr>Transformative commitments:  Environmentally sustainable and resilient urban development</vt:lpstr>
      <vt:lpstr>Effective implementation:  Building Governance Structure: Establishing a supportive Framework</vt:lpstr>
      <vt:lpstr>Effective implementation:  Planning and Managing Urban Spatial Development</vt:lpstr>
      <vt:lpstr>Effective implementation:  Means of Implementation</vt:lpstr>
      <vt:lpstr>Mobilization of financial resources</vt:lpstr>
      <vt:lpstr>Next steps</vt:lpstr>
      <vt:lpstr>PowerPoint Presentation</vt:lpstr>
    </vt:vector>
  </TitlesOfParts>
  <Company>ACPHS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Jere</dc:creator>
  <cp:lastModifiedBy>Robert</cp:lastModifiedBy>
  <cp:revision>37</cp:revision>
  <dcterms:created xsi:type="dcterms:W3CDTF">2019-09-08T17:58:51Z</dcterms:created>
  <dcterms:modified xsi:type="dcterms:W3CDTF">2020-10-19T12:32:26Z</dcterms:modified>
</cp:coreProperties>
</file>